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59" r:id="rId9"/>
    <p:sldId id="264" r:id="rId10"/>
    <p:sldId id="265" r:id="rId11"/>
    <p:sldId id="266" r:id="rId12"/>
    <p:sldId id="267"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24BB3F-9C9B-48FC-8D8C-F9D74A89242D}" type="datetimeFigureOut">
              <a:rPr kumimoji="1" lang="ja-JP" altLang="en-US" smtClean="0"/>
              <a:t>2022/2/14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134152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24BB3F-9C9B-48FC-8D8C-F9D74A89242D}" type="datetimeFigureOut">
              <a:rPr kumimoji="1" lang="ja-JP" altLang="en-US" smtClean="0"/>
              <a:t>2022/2/14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147303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24BB3F-9C9B-48FC-8D8C-F9D74A89242D}" type="datetimeFigureOut">
              <a:rPr kumimoji="1" lang="ja-JP" altLang="en-US" smtClean="0"/>
              <a:t>2022/2/14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56120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24BB3F-9C9B-48FC-8D8C-F9D74A89242D}" type="datetimeFigureOut">
              <a:rPr kumimoji="1" lang="ja-JP" altLang="en-US" smtClean="0"/>
              <a:t>2022/2/14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215327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24BB3F-9C9B-48FC-8D8C-F9D74A89242D}" type="datetimeFigureOut">
              <a:rPr kumimoji="1" lang="ja-JP" altLang="en-US" smtClean="0"/>
              <a:t>2022/2/14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1334892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24BB3F-9C9B-48FC-8D8C-F9D74A89242D}" type="datetimeFigureOut">
              <a:rPr kumimoji="1" lang="ja-JP" altLang="en-US" smtClean="0"/>
              <a:t>2022/2/14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236880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24BB3F-9C9B-48FC-8D8C-F9D74A89242D}" type="datetimeFigureOut">
              <a:rPr kumimoji="1" lang="ja-JP" altLang="en-US" smtClean="0"/>
              <a:t>2022/2/14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173224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24BB3F-9C9B-48FC-8D8C-F9D74A89242D}" type="datetimeFigureOut">
              <a:rPr kumimoji="1" lang="ja-JP" altLang="en-US" smtClean="0"/>
              <a:t>2022/2/14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194045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24BB3F-9C9B-48FC-8D8C-F9D74A89242D}" type="datetimeFigureOut">
              <a:rPr kumimoji="1" lang="ja-JP" altLang="en-US" smtClean="0"/>
              <a:t>2022/2/14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171397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24BB3F-9C9B-48FC-8D8C-F9D74A89242D}" type="datetimeFigureOut">
              <a:rPr kumimoji="1" lang="ja-JP" altLang="en-US" smtClean="0"/>
              <a:t>2022/2/14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58096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24BB3F-9C9B-48FC-8D8C-F9D74A89242D}" type="datetimeFigureOut">
              <a:rPr kumimoji="1" lang="ja-JP" altLang="en-US" smtClean="0"/>
              <a:t>2022/2/14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1212158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4BB3F-9C9B-48FC-8D8C-F9D74A89242D}" type="datetimeFigureOut">
              <a:rPr kumimoji="1" lang="ja-JP" altLang="en-US" smtClean="0"/>
              <a:t>2022/2/14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CC24D-DBD0-4BF0-99F7-D8E627949117}" type="slidenum">
              <a:rPr kumimoji="1" lang="ja-JP" altLang="en-US" smtClean="0"/>
              <a:t>‹#›</a:t>
            </a:fld>
            <a:endParaRPr kumimoji="1" lang="ja-JP" altLang="en-US"/>
          </a:p>
        </p:txBody>
      </p:sp>
    </p:spTree>
    <p:extLst>
      <p:ext uri="{BB962C8B-B14F-4D97-AF65-F5344CB8AC3E}">
        <p14:creationId xmlns:p14="http://schemas.microsoft.com/office/powerpoint/2010/main" val="82314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3928" y="1999818"/>
            <a:ext cx="9144000" cy="2387600"/>
          </a:xfrm>
        </p:spPr>
        <p:txBody>
          <a:bodyPr>
            <a:normAutofit fontScale="90000"/>
          </a:bodyPr>
          <a:lstStyle/>
          <a:p>
            <a:r>
              <a:rPr kumimoji="1" lang="ja-JP" altLang="en-US" dirty="0">
                <a:latin typeface="HGS創英角ﾎﾟｯﾌﾟ体" panose="040B0A00000000000000" pitchFamily="50" charset="-128"/>
                <a:ea typeface="HGS創英角ﾎﾟｯﾌﾟ体" panose="040B0A00000000000000" pitchFamily="50" charset="-128"/>
              </a:rPr>
              <a:t>ゆめ風版</a:t>
            </a:r>
            <a:br>
              <a:rPr kumimoji="1" lang="en-US" altLang="ja-JP" dirty="0">
                <a:latin typeface="HGS創英角ﾎﾟｯﾌﾟ体" panose="040B0A00000000000000" pitchFamily="50" charset="-128"/>
                <a:ea typeface="HGS創英角ﾎﾟｯﾌﾟ体" panose="040B0A00000000000000" pitchFamily="50" charset="-128"/>
              </a:rPr>
            </a:br>
            <a:r>
              <a:rPr kumimoji="1" lang="ja-JP" altLang="en-US" dirty="0">
                <a:latin typeface="HGS創英角ﾎﾟｯﾌﾟ体" panose="040B0A00000000000000" pitchFamily="50" charset="-128"/>
                <a:ea typeface="HGS創英角ﾎﾟｯﾌﾟ体" panose="040B0A00000000000000" pitchFamily="50" charset="-128"/>
              </a:rPr>
              <a:t>避難所運営シミュレーション</a:t>
            </a:r>
          </a:p>
        </p:txBody>
      </p:sp>
      <p:sp>
        <p:nvSpPr>
          <p:cNvPr id="4" name="テキスト ボックス 3"/>
          <p:cNvSpPr txBox="1"/>
          <p:nvPr/>
        </p:nvSpPr>
        <p:spPr>
          <a:xfrm>
            <a:off x="6299200" y="5532582"/>
            <a:ext cx="4747491" cy="461665"/>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特定非営利活動法人ゆめ風基金</a:t>
            </a:r>
            <a:endParaRPr kumimoji="1" lang="en-US" altLang="ja-JP"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4476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55405" y="499049"/>
            <a:ext cx="1228436"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設問７</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097281" y="1352890"/>
            <a:ext cx="8663709" cy="1754326"/>
          </a:xfrm>
          <a:prstGeom prst="rect">
            <a:avLst/>
          </a:prstGeom>
          <a:noFill/>
        </p:spPr>
        <p:txBody>
          <a:bodyPr wrap="square" rtlCol="0">
            <a:spAutoFit/>
          </a:bodyPr>
          <a:lstStyle/>
          <a:p>
            <a:r>
              <a:rPr lang="ja-JP" altLang="en-US" b="1" dirty="0"/>
              <a:t>聴覚障害者が避難してきています。人数は</a:t>
            </a:r>
            <a:r>
              <a:rPr lang="en-US" altLang="ja-JP" b="1" dirty="0"/>
              <a:t>5</a:t>
            </a:r>
            <a:r>
              <a:rPr lang="ja-JP" altLang="en-US" b="1" dirty="0"/>
              <a:t>名で聴覚障害者の夫婦、または単身で聞こえる家族がいないとします。同じ町内会で避難させるか特別の場所を設けるか、どう対応すればよいでしょうか？</a:t>
            </a:r>
            <a:endParaRPr lang="en-US" altLang="ja-JP" b="1" dirty="0"/>
          </a:p>
          <a:p>
            <a:endParaRPr lang="en-US" altLang="ja-JP" b="1" dirty="0"/>
          </a:p>
          <a:p>
            <a:r>
              <a:rPr lang="ja-JP" altLang="en-US" b="1" dirty="0"/>
              <a:t>聴覚障害の人は</a:t>
            </a:r>
            <a:r>
              <a:rPr lang="en-US" altLang="ja-JP" b="1" dirty="0">
                <a:solidFill>
                  <a:srgbClr val="FF0000"/>
                </a:solidFill>
                <a:latin typeface="ＭＳ ゴシック" panose="020B0609070205080204" pitchFamily="49" charset="-128"/>
                <a:ea typeface="ＭＳ ゴシック" panose="020B0609070205080204" pitchFamily="49" charset="-128"/>
              </a:rPr>
              <a:t>3</a:t>
            </a:r>
            <a:r>
              <a:rPr lang="ja-JP" altLang="en-US" b="1" dirty="0">
                <a:solidFill>
                  <a:srgbClr val="FF0000"/>
                </a:solidFill>
                <a:latin typeface="ＭＳ ゴシック" panose="020B0609070205080204" pitchFamily="49" charset="-128"/>
                <a:ea typeface="ＭＳ ゴシック" panose="020B0609070205080204" pitchFamily="49" charset="-128"/>
              </a:rPr>
              <a:t>人が手話を使用</a:t>
            </a:r>
            <a:r>
              <a:rPr lang="ja-JP" altLang="en-US" b="1" dirty="0"/>
              <a:t>して会話をする人で、</a:t>
            </a:r>
            <a:r>
              <a:rPr lang="en-US" altLang="ja-JP" b="1" dirty="0"/>
              <a:t>2</a:t>
            </a:r>
            <a:r>
              <a:rPr lang="ja-JP" altLang="en-US" b="1" dirty="0"/>
              <a:t>人は手話は使わないで補聴器を頼りに会話をする人とします。</a:t>
            </a:r>
          </a:p>
        </p:txBody>
      </p:sp>
      <p:sp>
        <p:nvSpPr>
          <p:cNvPr id="4" name="テキスト ボックス 3"/>
          <p:cNvSpPr txBox="1"/>
          <p:nvPr/>
        </p:nvSpPr>
        <p:spPr>
          <a:xfrm>
            <a:off x="1097281" y="4108229"/>
            <a:ext cx="7477495" cy="646331"/>
          </a:xfrm>
          <a:prstGeom prst="rect">
            <a:avLst/>
          </a:prstGeom>
          <a:noFill/>
        </p:spPr>
        <p:txBody>
          <a:bodyPr wrap="square" rtlCol="0">
            <a:spAutoFit/>
          </a:bodyPr>
          <a:lstStyle/>
          <a:p>
            <a:r>
              <a:rPr lang="ja-JP" altLang="en-US" b="1" dirty="0"/>
              <a:t>視覚障害者が避難してきています。上と同様、人数は</a:t>
            </a:r>
            <a:r>
              <a:rPr lang="en-US" altLang="ja-JP" b="1" dirty="0"/>
              <a:t>5</a:t>
            </a:r>
            <a:r>
              <a:rPr lang="ja-JP" altLang="en-US" b="1" dirty="0"/>
              <a:t>人で、見える家族はいないとします。どこに避難をさせますか？</a:t>
            </a:r>
            <a:endParaRPr kumimoji="1" lang="ja-JP" altLang="en-US" b="1" dirty="0"/>
          </a:p>
        </p:txBody>
      </p:sp>
      <p:sp>
        <p:nvSpPr>
          <p:cNvPr id="5" name="テキスト ボックス 4"/>
          <p:cNvSpPr txBox="1"/>
          <p:nvPr/>
        </p:nvSpPr>
        <p:spPr>
          <a:xfrm>
            <a:off x="1167886" y="5077248"/>
            <a:ext cx="7406890" cy="646331"/>
          </a:xfrm>
          <a:prstGeom prst="rect">
            <a:avLst/>
          </a:prstGeom>
          <a:noFill/>
          <a:ln>
            <a:noFill/>
          </a:ln>
        </p:spPr>
        <p:txBody>
          <a:bodyPr wrap="square" rtlCol="0">
            <a:spAutoFit/>
          </a:bodyPr>
          <a:lstStyle/>
          <a:p>
            <a:r>
              <a:rPr kumimoji="1" lang="ja-JP" altLang="en-US" b="1" dirty="0"/>
              <a:t>視覚障害者については、弱視の方が３人、全盲の方が二人で、</a:t>
            </a:r>
            <a:r>
              <a:rPr kumimoji="1" lang="ja-JP" altLang="en-US" b="1" dirty="0">
                <a:solidFill>
                  <a:srgbClr val="FF0000"/>
                </a:solidFill>
                <a:latin typeface="ＭＳ ゴシック" panose="020B0609070205080204" pitchFamily="49" charset="-128"/>
                <a:ea typeface="ＭＳ ゴシック" panose="020B0609070205080204" pitchFamily="49" charset="-128"/>
              </a:rPr>
              <a:t>全盲の方の一人は盲導犬</a:t>
            </a:r>
            <a:r>
              <a:rPr kumimoji="1" lang="ja-JP" altLang="en-US" b="1" dirty="0"/>
              <a:t>を連れているとします。</a:t>
            </a: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4662" y="3107216"/>
            <a:ext cx="1891147" cy="2726026"/>
          </a:xfrm>
          <a:prstGeom prst="rect">
            <a:avLst/>
          </a:prstGeom>
        </p:spPr>
      </p:pic>
      <p:sp>
        <p:nvSpPr>
          <p:cNvPr id="7" name="テキスト ボックス 6"/>
          <p:cNvSpPr txBox="1"/>
          <p:nvPr/>
        </p:nvSpPr>
        <p:spPr>
          <a:xfrm>
            <a:off x="755405" y="3548685"/>
            <a:ext cx="1228436"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設問８</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16792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6764" y="812800"/>
            <a:ext cx="1902691"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設問９</a:t>
            </a:r>
            <a:endParaRPr lang="en-US" altLang="ja-JP" sz="2400" dirty="0">
              <a:latin typeface="ＭＳ ゴシック" panose="020B0609070205080204" pitchFamily="49" charset="-128"/>
              <a:ea typeface="ＭＳ ゴシック" panose="020B0609070205080204" pitchFamily="49" charset="-128"/>
            </a:endParaRPr>
          </a:p>
          <a:p>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283855" y="1653309"/>
            <a:ext cx="7383351" cy="1200329"/>
          </a:xfrm>
          <a:prstGeom prst="rect">
            <a:avLst/>
          </a:prstGeom>
          <a:noFill/>
        </p:spPr>
        <p:txBody>
          <a:bodyPr wrap="square" rtlCol="0">
            <a:spAutoFit/>
          </a:bodyPr>
          <a:lstStyle/>
          <a:p>
            <a:r>
              <a:rPr lang="ja-JP" altLang="en-US" b="1" dirty="0">
                <a:solidFill>
                  <a:srgbClr val="FF0000"/>
                </a:solidFill>
                <a:latin typeface="ＭＳ ゴシック" panose="020B0609070205080204" pitchFamily="49" charset="-128"/>
                <a:ea typeface="ＭＳ ゴシック" panose="020B0609070205080204" pitchFamily="49" charset="-128"/>
              </a:rPr>
              <a:t>多動な子</a:t>
            </a:r>
            <a:r>
              <a:rPr lang="ja-JP" altLang="en-US" b="1" dirty="0">
                <a:latin typeface="ＭＳ 明朝" panose="02020609040205080304" pitchFamily="17" charset="-128"/>
                <a:ea typeface="ＭＳ 明朝" panose="02020609040205080304" pitchFamily="17" charset="-128"/>
              </a:rPr>
              <a:t>を持つお母さんが、「みんなに迷惑をかけるから、避難所は無理でしょうか」と相談に来ました。小学</a:t>
            </a:r>
            <a:r>
              <a:rPr lang="en-US" altLang="ja-JP" b="1" dirty="0">
                <a:latin typeface="ＭＳ 明朝" panose="02020609040205080304" pitchFamily="17" charset="-128"/>
                <a:ea typeface="ＭＳ 明朝" panose="02020609040205080304" pitchFamily="17" charset="-128"/>
              </a:rPr>
              <a:t>5</a:t>
            </a:r>
            <a:r>
              <a:rPr lang="ja-JP" altLang="en-US" b="1" dirty="0">
                <a:latin typeface="ＭＳ 明朝" panose="02020609040205080304" pitchFamily="17" charset="-128"/>
                <a:ea typeface="ＭＳ 明朝" panose="02020609040205080304" pitchFamily="17" charset="-128"/>
              </a:rPr>
              <a:t>年生でふだんは支援学校に通っています。ずっと動き回る子どもで時々奇声も発します。</a:t>
            </a:r>
            <a:endParaRPr lang="en-US" altLang="ja-JP" b="1" dirty="0">
              <a:latin typeface="ＭＳ 明朝" panose="02020609040205080304" pitchFamily="17" charset="-128"/>
              <a:ea typeface="ＭＳ 明朝" panose="02020609040205080304" pitchFamily="17" charset="-128"/>
            </a:endParaRPr>
          </a:p>
          <a:p>
            <a:r>
              <a:rPr lang="ja-JP" altLang="en-US" b="1" dirty="0">
                <a:solidFill>
                  <a:srgbClr val="FF0000"/>
                </a:solidFill>
                <a:latin typeface="ＭＳ ゴシック" panose="020B0609070205080204" pitchFamily="49" charset="-128"/>
                <a:ea typeface="ＭＳ ゴシック" panose="020B0609070205080204" pitchFamily="49" charset="-128"/>
              </a:rPr>
              <a:t>どのように対応しますか？</a:t>
            </a:r>
          </a:p>
        </p:txBody>
      </p:sp>
      <p:sp>
        <p:nvSpPr>
          <p:cNvPr id="4" name="正方形/長方形 3"/>
          <p:cNvSpPr/>
          <p:nvPr/>
        </p:nvSpPr>
        <p:spPr>
          <a:xfrm>
            <a:off x="1385454" y="3761754"/>
            <a:ext cx="8460510" cy="1200329"/>
          </a:xfrm>
          <a:prstGeom prst="rect">
            <a:avLst/>
          </a:prstGeom>
        </p:spPr>
        <p:txBody>
          <a:bodyPr wrap="square">
            <a:spAutoFit/>
          </a:bodyPr>
          <a:lstStyle/>
          <a:p>
            <a:r>
              <a:rPr lang="ja-JP" altLang="en-US" b="1" dirty="0">
                <a:solidFill>
                  <a:srgbClr val="FF0000"/>
                </a:solidFill>
                <a:latin typeface="ＭＳ ゴシック" panose="020B0609070205080204" pitchFamily="49" charset="-128"/>
                <a:ea typeface="ＭＳ ゴシック" panose="020B0609070205080204" pitchFamily="49" charset="-128"/>
              </a:rPr>
              <a:t>精神疾患のある方</a:t>
            </a:r>
            <a:r>
              <a:rPr lang="ja-JP" altLang="en-US" b="1" dirty="0"/>
              <a:t>が、「みんなと一緒の生活はしんどいかもしれない」と相談に来ました。</a:t>
            </a:r>
          </a:p>
          <a:p>
            <a:r>
              <a:rPr lang="en-US" altLang="ja-JP" b="1" dirty="0"/>
              <a:t>40</a:t>
            </a:r>
            <a:r>
              <a:rPr lang="ja-JP" altLang="en-US" b="1" dirty="0"/>
              <a:t>歳ぐらいの男性でふだんは電車も一人では乗れないといっています。</a:t>
            </a:r>
            <a:r>
              <a:rPr lang="ja-JP" altLang="en-US" b="1" dirty="0">
                <a:solidFill>
                  <a:srgbClr val="FF0000"/>
                </a:solidFill>
                <a:latin typeface="ＭＳ ゴシック" panose="020B0609070205080204" pitchFamily="49" charset="-128"/>
                <a:ea typeface="ＭＳ ゴシック" panose="020B0609070205080204" pitchFamily="49" charset="-128"/>
              </a:rPr>
              <a:t>どのように対応しますか？</a:t>
            </a:r>
          </a:p>
        </p:txBody>
      </p:sp>
      <p:sp>
        <p:nvSpPr>
          <p:cNvPr id="5" name="テキスト ボックス 4"/>
          <p:cNvSpPr txBox="1"/>
          <p:nvPr/>
        </p:nvSpPr>
        <p:spPr>
          <a:xfrm>
            <a:off x="1006763" y="2955483"/>
            <a:ext cx="1902691"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設問</a:t>
            </a:r>
            <a:r>
              <a:rPr lang="en-US" altLang="ja-JP" sz="2400" dirty="0">
                <a:latin typeface="ＭＳ ゴシック" panose="020B0609070205080204" pitchFamily="49" charset="-128"/>
                <a:ea typeface="ＭＳ ゴシック" panose="020B0609070205080204" pitchFamily="49" charset="-128"/>
              </a:rPr>
              <a:t>10</a:t>
            </a:r>
            <a:endParaRPr kumimoji="1" lang="ja-JP" altLang="en-US" sz="2400" dirty="0">
              <a:latin typeface="ＭＳ ゴシック" panose="020B0609070205080204" pitchFamily="49" charset="-128"/>
              <a:ea typeface="ＭＳ ゴシック" panose="020B0609070205080204" pitchFamily="49"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8620" y="715071"/>
            <a:ext cx="2498392" cy="2498392"/>
          </a:xfrm>
          <a:prstGeom prst="rect">
            <a:avLst/>
          </a:prstGeom>
        </p:spPr>
      </p:pic>
    </p:spTree>
    <p:extLst>
      <p:ext uri="{BB962C8B-B14F-4D97-AF65-F5344CB8AC3E}">
        <p14:creationId xmlns:p14="http://schemas.microsoft.com/office/powerpoint/2010/main" val="154949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6764" y="812800"/>
            <a:ext cx="1902691"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設問</a:t>
            </a:r>
            <a:r>
              <a:rPr lang="en-US" altLang="ja-JP" sz="2400" dirty="0">
                <a:latin typeface="ＭＳ ゴシック" panose="020B0609070205080204" pitchFamily="49" charset="-128"/>
                <a:ea typeface="ＭＳ ゴシック" panose="020B0609070205080204" pitchFamily="49" charset="-128"/>
              </a:rPr>
              <a:t>11</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283855" y="1653309"/>
            <a:ext cx="8663709" cy="646331"/>
          </a:xfrm>
          <a:prstGeom prst="rect">
            <a:avLst/>
          </a:prstGeom>
          <a:noFill/>
        </p:spPr>
        <p:txBody>
          <a:bodyPr wrap="square" rtlCol="0">
            <a:spAutoFit/>
          </a:bodyPr>
          <a:lstStyle/>
          <a:p>
            <a:r>
              <a:rPr lang="ja-JP" altLang="en-US" b="1" dirty="0">
                <a:solidFill>
                  <a:srgbClr val="FF0000"/>
                </a:solidFill>
                <a:latin typeface="ＭＳ ゴシック" panose="020B0609070205080204" pitchFamily="49" charset="-128"/>
                <a:ea typeface="ＭＳ ゴシック" panose="020B0609070205080204" pitchFamily="49" charset="-128"/>
              </a:rPr>
              <a:t>犬と一緒に避難したい</a:t>
            </a:r>
            <a:r>
              <a:rPr lang="ja-JP" altLang="en-US" b="1" dirty="0">
                <a:latin typeface="ＭＳ 明朝" panose="02020609040205080304" pitchFamily="17" charset="-128"/>
                <a:ea typeface="ＭＳ 明朝" panose="02020609040205080304" pitchFamily="17" charset="-128"/>
              </a:rPr>
              <a:t>とおばあちゃんが相談に来ました。</a:t>
            </a:r>
            <a:endParaRPr lang="en-US" altLang="ja-JP" b="1" dirty="0">
              <a:latin typeface="ＭＳ 明朝" panose="02020609040205080304" pitchFamily="17" charset="-128"/>
              <a:ea typeface="ＭＳ 明朝" panose="02020609040205080304" pitchFamily="17" charset="-128"/>
            </a:endParaRPr>
          </a:p>
          <a:p>
            <a:r>
              <a:rPr lang="ja-JP" altLang="en-US" b="1" dirty="0">
                <a:solidFill>
                  <a:srgbClr val="FF0000"/>
                </a:solidFill>
                <a:latin typeface="ＭＳ ゴシック" panose="020B0609070205080204" pitchFamily="49" charset="-128"/>
                <a:ea typeface="ＭＳ ゴシック" panose="020B0609070205080204" pitchFamily="49" charset="-128"/>
              </a:rPr>
              <a:t>どのように対応しますか？</a:t>
            </a: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235" y="2468417"/>
            <a:ext cx="3761509" cy="3761509"/>
          </a:xfrm>
          <a:prstGeom prst="rect">
            <a:avLst/>
          </a:prstGeom>
        </p:spPr>
      </p:pic>
    </p:spTree>
    <p:extLst>
      <p:ext uri="{BB962C8B-B14F-4D97-AF65-F5344CB8AC3E}">
        <p14:creationId xmlns:p14="http://schemas.microsoft.com/office/powerpoint/2010/main" val="197795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42109" y="498763"/>
            <a:ext cx="5031971" cy="369332"/>
          </a:xfrm>
          <a:prstGeom prst="rect">
            <a:avLst/>
          </a:prstGeom>
          <a:noFill/>
        </p:spPr>
        <p:txBody>
          <a:bodyPr wrap="square" rtlCol="0">
            <a:spAutoFit/>
          </a:bodyPr>
          <a:lstStyle/>
          <a:p>
            <a:r>
              <a:rPr kumimoji="1" lang="ja-JP" altLang="en-US" b="1" dirty="0">
                <a:latin typeface="ＭＳ ゴシック" panose="020B0609070205080204" pitchFamily="49" charset="-128"/>
                <a:ea typeface="ＭＳ ゴシック" panose="020B0609070205080204" pitchFamily="49" charset="-128"/>
              </a:rPr>
              <a:t>避難所運営シミュレーションの目的</a:t>
            </a:r>
          </a:p>
        </p:txBody>
      </p:sp>
      <p:sp>
        <p:nvSpPr>
          <p:cNvPr id="5" name="テキスト ボックス 4"/>
          <p:cNvSpPr txBox="1"/>
          <p:nvPr/>
        </p:nvSpPr>
        <p:spPr>
          <a:xfrm>
            <a:off x="1533236" y="1366982"/>
            <a:ext cx="9929091" cy="2308324"/>
          </a:xfrm>
          <a:prstGeom prst="rect">
            <a:avLst/>
          </a:prstGeom>
          <a:noFill/>
        </p:spPr>
        <p:txBody>
          <a:bodyPr wrap="square" rtlCol="0">
            <a:spAutoFit/>
          </a:bodyPr>
          <a:lstStyle/>
          <a:p>
            <a:r>
              <a:rPr kumimoji="1" lang="ja-JP" altLang="en-US" b="1" dirty="0"/>
              <a:t>避難所運営の正しい開設手順を知る。</a:t>
            </a:r>
            <a:endParaRPr kumimoji="1" lang="en-US" altLang="ja-JP" b="1" dirty="0"/>
          </a:p>
          <a:p>
            <a:endParaRPr kumimoji="1" lang="en-US" altLang="ja-JP" b="1" dirty="0"/>
          </a:p>
          <a:p>
            <a:r>
              <a:rPr lang="ja-JP" altLang="en-US" b="1" dirty="0"/>
              <a:t>避難所に来た障害者や高齢者などの対応を学ぶ。</a:t>
            </a:r>
            <a:endParaRPr lang="en-US" altLang="ja-JP" b="1" dirty="0"/>
          </a:p>
          <a:p>
            <a:endParaRPr kumimoji="1" lang="en-US" altLang="ja-JP" b="1" dirty="0"/>
          </a:p>
          <a:p>
            <a:r>
              <a:rPr lang="ja-JP" altLang="en-US" b="1" dirty="0"/>
              <a:t>障害者とともにグループワークをすることで、障害者の理解につなげる。</a:t>
            </a:r>
            <a:endParaRPr lang="en-US" altLang="ja-JP" b="1" dirty="0"/>
          </a:p>
          <a:p>
            <a:endParaRPr kumimoji="1" lang="en-US" altLang="ja-JP" b="1" dirty="0"/>
          </a:p>
          <a:p>
            <a:r>
              <a:rPr lang="ja-JP" altLang="en-US" b="1" dirty="0"/>
              <a:t>避難所は単に逃げ込む場所でなく、様々な役割があり、障害者自身がその役割を担う場所であることを知る。</a:t>
            </a:r>
            <a:endParaRPr kumimoji="1" lang="ja-JP" altLang="en-US" b="1" dirty="0"/>
          </a:p>
        </p:txBody>
      </p:sp>
    </p:spTree>
    <p:extLst>
      <p:ext uri="{BB962C8B-B14F-4D97-AF65-F5344CB8AC3E}">
        <p14:creationId xmlns:p14="http://schemas.microsoft.com/office/powerpoint/2010/main" val="341292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6764" y="812800"/>
            <a:ext cx="1902691"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災害想定</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340751" y="1995424"/>
            <a:ext cx="8663709" cy="3693319"/>
          </a:xfrm>
          <a:prstGeom prst="rect">
            <a:avLst/>
          </a:prstGeom>
          <a:noFill/>
        </p:spPr>
        <p:txBody>
          <a:bodyPr wrap="square" rtlCol="0">
            <a:spAutoFit/>
          </a:bodyPr>
          <a:lstStyle/>
          <a:p>
            <a:r>
              <a:rPr lang="ja-JP" altLang="en-US" b="1" dirty="0"/>
              <a:t>震度</a:t>
            </a:r>
            <a:r>
              <a:rPr lang="en-US" altLang="ja-JP" b="1" dirty="0"/>
              <a:t>7</a:t>
            </a:r>
            <a:r>
              <a:rPr lang="ja-JP" altLang="en-US" b="1" dirty="0"/>
              <a:t>の地震が今の時期に発生し、</a:t>
            </a:r>
            <a:r>
              <a:rPr lang="en-US" altLang="ja-JP" b="1" dirty="0"/>
              <a:t>1</a:t>
            </a:r>
            <a:r>
              <a:rPr lang="ja-JP" altLang="en-US" b="1" dirty="0"/>
              <a:t>週間以上の避難が見込まれる。</a:t>
            </a:r>
            <a:endParaRPr lang="en-US" altLang="ja-JP" b="1" dirty="0"/>
          </a:p>
          <a:p>
            <a:endParaRPr lang="ja-JP" altLang="en-US" b="1" dirty="0"/>
          </a:p>
          <a:p>
            <a:r>
              <a:rPr lang="ja-JP" altLang="en-US" b="1" dirty="0"/>
              <a:t>電気、水道、ガスなどのライフラインが途絶え、公共交通機関はすべてマヒしている。</a:t>
            </a:r>
            <a:endParaRPr lang="en-US" altLang="ja-JP" b="1" dirty="0"/>
          </a:p>
          <a:p>
            <a:endParaRPr lang="en-US" altLang="ja-JP" b="1" dirty="0"/>
          </a:p>
          <a:p>
            <a:r>
              <a:rPr lang="ja-JP" altLang="en-US" b="1" dirty="0"/>
              <a:t>災害発生時刻：日曜　午前８時</a:t>
            </a:r>
            <a:endParaRPr lang="en-US" altLang="ja-JP" b="1" dirty="0"/>
          </a:p>
          <a:p>
            <a:endParaRPr lang="en-US" altLang="ja-JP" b="1" dirty="0"/>
          </a:p>
          <a:p>
            <a:r>
              <a:rPr lang="ja-JP" altLang="en-US" b="1" dirty="0"/>
              <a:t>天気：晴れ</a:t>
            </a:r>
            <a:endParaRPr lang="en-US" altLang="ja-JP" b="1" dirty="0"/>
          </a:p>
          <a:p>
            <a:endParaRPr lang="en-US" altLang="ja-JP" b="1" dirty="0"/>
          </a:p>
          <a:p>
            <a:r>
              <a:rPr lang="ja-JP" altLang="en-US" b="1" dirty="0"/>
              <a:t>避難所開設：　午前１０時</a:t>
            </a:r>
            <a:endParaRPr lang="en-US" altLang="ja-JP" b="1" dirty="0"/>
          </a:p>
          <a:p>
            <a:endParaRPr lang="en-US" altLang="ja-JP" b="1" dirty="0"/>
          </a:p>
          <a:p>
            <a:r>
              <a:rPr lang="ja-JP" altLang="ja-JP" b="1" kern="100" dirty="0">
                <a:latin typeface="游明朝" panose="02020400000000000000" pitchFamily="18" charset="-128"/>
                <a:ea typeface="游明朝" panose="02020400000000000000" pitchFamily="18" charset="-128"/>
                <a:cs typeface="Times New Roman" panose="02020603050405020304" pitchFamily="18" charset="0"/>
              </a:rPr>
              <a:t>現在の時刻は</a:t>
            </a:r>
            <a:r>
              <a:rPr lang="en-US" altLang="ja-JP" b="1" kern="100" dirty="0">
                <a:latin typeface="游明朝" panose="02020400000000000000" pitchFamily="18" charset="-128"/>
                <a:ea typeface="游明朝" panose="02020400000000000000" pitchFamily="18" charset="-128"/>
                <a:cs typeface="Times New Roman" panose="02020603050405020304" pitchFamily="18" charset="0"/>
              </a:rPr>
              <a:t>11</a:t>
            </a:r>
            <a:r>
              <a:rPr lang="ja-JP" altLang="ja-JP" b="1" kern="100" dirty="0">
                <a:latin typeface="游明朝" panose="02020400000000000000" pitchFamily="18" charset="-128"/>
                <a:ea typeface="游明朝" panose="02020400000000000000" pitchFamily="18" charset="-128"/>
                <a:cs typeface="Times New Roman" panose="02020603050405020304" pitchFamily="18" charset="0"/>
              </a:rPr>
              <a:t>時で、すでに避難所の体育館には</a:t>
            </a:r>
            <a:r>
              <a:rPr lang="en-US" altLang="ja-JP" b="1" kern="100" dirty="0">
                <a:latin typeface="游明朝" panose="02020400000000000000" pitchFamily="18" charset="-128"/>
                <a:ea typeface="游明朝" panose="02020400000000000000" pitchFamily="18" charset="-128"/>
                <a:cs typeface="Times New Roman" panose="02020603050405020304" pitchFamily="18" charset="0"/>
              </a:rPr>
              <a:t>100</a:t>
            </a:r>
            <a:r>
              <a:rPr lang="ja-JP" altLang="ja-JP" b="1" kern="100" dirty="0">
                <a:latin typeface="游明朝" panose="02020400000000000000" pitchFamily="18" charset="-128"/>
                <a:ea typeface="游明朝" panose="02020400000000000000" pitchFamily="18" charset="-128"/>
                <a:cs typeface="Times New Roman" panose="02020603050405020304" pitchFamily="18" charset="0"/>
              </a:rPr>
              <a:t>人ほどの人が避難している。</a:t>
            </a:r>
          </a:p>
          <a:p>
            <a:endParaRPr lang="ja-JP" altLang="en-US" b="1" dirty="0"/>
          </a:p>
        </p:txBody>
      </p:sp>
    </p:spTree>
    <p:extLst>
      <p:ext uri="{BB962C8B-B14F-4D97-AF65-F5344CB8AC3E}">
        <p14:creationId xmlns:p14="http://schemas.microsoft.com/office/powerpoint/2010/main" val="225050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6765" y="812800"/>
            <a:ext cx="1071418"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設問</a:t>
            </a:r>
            <a:r>
              <a:rPr lang="en-US" altLang="ja-JP" sz="2400" dirty="0">
                <a:latin typeface="ＭＳ ゴシック" panose="020B0609070205080204" pitchFamily="49" charset="-128"/>
                <a:ea typeface="ＭＳ ゴシック" panose="020B0609070205080204" pitchFamily="49" charset="-128"/>
              </a:rPr>
              <a:t>1</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274619" y="1431636"/>
            <a:ext cx="3860799" cy="2646878"/>
          </a:xfrm>
          <a:prstGeom prst="rect">
            <a:avLst/>
          </a:prstGeom>
          <a:noFill/>
        </p:spPr>
        <p:txBody>
          <a:bodyPr wrap="square" rtlCol="0">
            <a:spAutoFit/>
          </a:bodyPr>
          <a:lstStyle/>
          <a:p>
            <a:r>
              <a:rPr lang="ja-JP" altLang="en-US" b="1" dirty="0"/>
              <a:t>すでに１００人ほどの人が避難所に集まっています。</a:t>
            </a:r>
            <a:endParaRPr lang="en-US" altLang="ja-JP" b="1" dirty="0"/>
          </a:p>
          <a:p>
            <a:r>
              <a:rPr lang="ja-JP" altLang="en-US" b="1" dirty="0"/>
              <a:t>また次々と避難をしようとする人も来ています。</a:t>
            </a:r>
            <a:endParaRPr lang="en-US" altLang="ja-JP" b="1" dirty="0"/>
          </a:p>
          <a:p>
            <a:r>
              <a:rPr lang="ja-JP" altLang="en-US" b="1" dirty="0"/>
              <a:t>学校は休みなので、校門は図面下部の正門しか開いていないとします。</a:t>
            </a:r>
            <a:endParaRPr lang="en-US" altLang="ja-JP" b="1" dirty="0"/>
          </a:p>
          <a:p>
            <a:endParaRPr lang="en-US" altLang="ja-JP" b="1" dirty="0"/>
          </a:p>
          <a:p>
            <a:r>
              <a:rPr lang="ja-JP" altLang="en-US" sz="2000" b="1" dirty="0">
                <a:solidFill>
                  <a:srgbClr val="FF0000"/>
                </a:solidFill>
                <a:latin typeface="ＭＳ ゴシック" panose="020B0609070205080204" pitchFamily="49" charset="-128"/>
                <a:ea typeface="ＭＳ ゴシック" panose="020B0609070205080204" pitchFamily="49" charset="-128"/>
              </a:rPr>
              <a:t>受付と本部はどこに設置すれば良いと思いますか？</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542" y="87856"/>
            <a:ext cx="4771732" cy="6506907"/>
          </a:xfrm>
          <a:prstGeom prst="rect">
            <a:avLst/>
          </a:prstGeom>
        </p:spPr>
      </p:pic>
    </p:spTree>
    <p:extLst>
      <p:ext uri="{BB962C8B-B14F-4D97-AF65-F5344CB8AC3E}">
        <p14:creationId xmlns:p14="http://schemas.microsoft.com/office/powerpoint/2010/main" val="338753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6764" y="812800"/>
            <a:ext cx="1902691"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設問２</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293092" y="1450199"/>
            <a:ext cx="4341090" cy="1785104"/>
          </a:xfrm>
          <a:prstGeom prst="rect">
            <a:avLst/>
          </a:prstGeom>
          <a:noFill/>
        </p:spPr>
        <p:txBody>
          <a:bodyPr wrap="square" rtlCol="0">
            <a:spAutoFit/>
          </a:bodyPr>
          <a:lstStyle/>
          <a:p>
            <a:r>
              <a:rPr lang="ja-JP" altLang="en-US" b="1" dirty="0">
                <a:latin typeface="ＭＳ 明朝" panose="02020609040205080304" pitchFamily="17" charset="-128"/>
                <a:ea typeface="ＭＳ 明朝" panose="02020609040205080304" pitchFamily="17" charset="-128"/>
              </a:rPr>
              <a:t>体育館に</a:t>
            </a:r>
            <a:r>
              <a:rPr lang="en-US" altLang="ja-JP" b="1" dirty="0">
                <a:latin typeface="ＭＳ 明朝" panose="02020609040205080304" pitchFamily="17" charset="-128"/>
                <a:ea typeface="ＭＳ 明朝" panose="02020609040205080304" pitchFamily="17" charset="-128"/>
              </a:rPr>
              <a:t>100</a:t>
            </a:r>
            <a:r>
              <a:rPr lang="ja-JP" altLang="en-US" b="1" dirty="0">
                <a:latin typeface="ＭＳ 明朝" panose="02020609040205080304" pitchFamily="17" charset="-128"/>
                <a:ea typeface="ＭＳ 明朝" panose="02020609040205080304" pitchFamily="17" charset="-128"/>
              </a:rPr>
              <a:t>人を避難させるとします。</a:t>
            </a:r>
            <a:endParaRPr lang="en-US" altLang="ja-JP" b="1" dirty="0">
              <a:latin typeface="ＭＳ 明朝" panose="02020609040205080304" pitchFamily="17" charset="-128"/>
              <a:ea typeface="ＭＳ 明朝" panose="02020609040205080304" pitchFamily="17" charset="-128"/>
            </a:endParaRPr>
          </a:p>
          <a:p>
            <a:r>
              <a:rPr lang="ja-JP" altLang="en-US" b="1" dirty="0">
                <a:latin typeface="ＭＳ 明朝" panose="02020609040205080304" pitchFamily="17" charset="-128"/>
                <a:ea typeface="ＭＳ 明朝" panose="02020609040205080304" pitchFamily="17" charset="-128"/>
              </a:rPr>
              <a:t>一人当たりの面積は</a:t>
            </a:r>
            <a:r>
              <a:rPr lang="en-US" altLang="ja-JP" b="1" dirty="0">
                <a:latin typeface="ＭＳ 明朝" panose="02020609040205080304" pitchFamily="17" charset="-128"/>
                <a:ea typeface="ＭＳ 明朝" panose="02020609040205080304" pitchFamily="17" charset="-128"/>
              </a:rPr>
              <a:t>4</a:t>
            </a:r>
            <a:r>
              <a:rPr lang="ja-JP" altLang="en-US" b="1" dirty="0">
                <a:latin typeface="ＭＳ 明朝" panose="02020609040205080304" pitchFamily="17" charset="-128"/>
                <a:ea typeface="ＭＳ 明朝" panose="02020609040205080304" pitchFamily="17" charset="-128"/>
              </a:rPr>
              <a:t>㎡とします。</a:t>
            </a:r>
            <a:endParaRPr lang="en-US" altLang="ja-JP" b="1" dirty="0">
              <a:latin typeface="ＭＳ 明朝" panose="02020609040205080304" pitchFamily="17" charset="-128"/>
              <a:ea typeface="ＭＳ 明朝" panose="02020609040205080304" pitchFamily="17" charset="-128"/>
            </a:endParaRPr>
          </a:p>
          <a:p>
            <a:r>
              <a:rPr lang="ja-JP" altLang="en-US" sz="2000" b="1" dirty="0">
                <a:solidFill>
                  <a:srgbClr val="FF0000"/>
                </a:solidFill>
                <a:latin typeface="ＭＳ ゴシック" panose="020B0609070205080204" pitchFamily="49" charset="-128"/>
                <a:ea typeface="ＭＳ ゴシック" panose="020B0609070205080204" pitchFamily="49" charset="-128"/>
              </a:rPr>
              <a:t>体育館内に通路を確保してください。</a:t>
            </a:r>
            <a:r>
              <a:rPr lang="ja-JP" altLang="en-US" b="1" dirty="0"/>
              <a:t>（マス目は２ｍ間隔です。</a:t>
            </a:r>
            <a:r>
              <a:rPr lang="en-US" altLang="ja-JP" b="1" dirty="0"/>
              <a:t>1</a:t>
            </a:r>
            <a:r>
              <a:rPr lang="ja-JP" altLang="en-US" b="1" dirty="0"/>
              <a:t>マスに</a:t>
            </a:r>
            <a:r>
              <a:rPr lang="en-US" altLang="ja-JP" b="1" dirty="0"/>
              <a:t>1</a:t>
            </a:r>
            <a:r>
              <a:rPr lang="ja-JP" altLang="en-US" b="1" dirty="0"/>
              <a:t>人避難するので、マス目は通路以外で</a:t>
            </a:r>
            <a:r>
              <a:rPr lang="en-US" altLang="ja-JP" b="1" dirty="0"/>
              <a:t>100</a:t>
            </a:r>
            <a:r>
              <a:rPr lang="ja-JP" altLang="en-US" b="1" dirty="0"/>
              <a:t>マス残してください。）</a:t>
            </a:r>
          </a:p>
        </p:txBody>
      </p:sp>
      <p:cxnSp>
        <p:nvCxnSpPr>
          <p:cNvPr id="6" name="直線矢印コネクタ 5"/>
          <p:cNvCxnSpPr>
            <a:cxnSpLocks/>
          </p:cNvCxnSpPr>
          <p:nvPr/>
        </p:nvCxnSpPr>
        <p:spPr>
          <a:xfrm flipV="1">
            <a:off x="11323782" y="1043632"/>
            <a:ext cx="0" cy="21916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a:cxnSpLocks/>
          </p:cNvCxnSpPr>
          <p:nvPr/>
        </p:nvCxnSpPr>
        <p:spPr>
          <a:xfrm>
            <a:off x="11323782" y="3722255"/>
            <a:ext cx="0" cy="24245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11065165" y="3294113"/>
            <a:ext cx="766618" cy="369332"/>
          </a:xfrm>
          <a:prstGeom prst="rect">
            <a:avLst/>
          </a:prstGeom>
          <a:noFill/>
        </p:spPr>
        <p:txBody>
          <a:bodyPr wrap="square" rtlCol="0">
            <a:spAutoFit/>
          </a:bodyPr>
          <a:lstStyle/>
          <a:p>
            <a:r>
              <a:rPr lang="en-US" altLang="ja-JP" dirty="0"/>
              <a:t>36</a:t>
            </a:r>
            <a:r>
              <a:rPr kumimoji="1" lang="ja-JP" altLang="en-US" dirty="0"/>
              <a:t>ｍ</a:t>
            </a:r>
          </a:p>
        </p:txBody>
      </p:sp>
      <p:cxnSp>
        <p:nvCxnSpPr>
          <p:cNvPr id="12" name="直線矢印コネクタ 11"/>
          <p:cNvCxnSpPr/>
          <p:nvPr/>
        </p:nvCxnSpPr>
        <p:spPr>
          <a:xfrm flipH="1" flipV="1">
            <a:off x="6334607" y="383308"/>
            <a:ext cx="1487054" cy="923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直線矢印コネクタ 12"/>
          <p:cNvCxnSpPr>
            <a:cxnSpLocks/>
          </p:cNvCxnSpPr>
          <p:nvPr/>
        </p:nvCxnSpPr>
        <p:spPr>
          <a:xfrm>
            <a:off x="8982363" y="369455"/>
            <a:ext cx="1600970" cy="230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テキスト ボックス 14"/>
          <p:cNvSpPr txBox="1"/>
          <p:nvPr/>
        </p:nvSpPr>
        <p:spPr>
          <a:xfrm>
            <a:off x="8345054" y="166377"/>
            <a:ext cx="715818" cy="369332"/>
          </a:xfrm>
          <a:prstGeom prst="rect">
            <a:avLst/>
          </a:prstGeom>
          <a:solidFill>
            <a:schemeClr val="bg1"/>
          </a:solidFill>
        </p:spPr>
        <p:txBody>
          <a:bodyPr wrap="square" rtlCol="0">
            <a:spAutoFit/>
          </a:bodyPr>
          <a:lstStyle/>
          <a:p>
            <a:r>
              <a:rPr kumimoji="1" lang="en-US" altLang="ja-JP" dirty="0"/>
              <a:t>26</a:t>
            </a:r>
            <a:r>
              <a:rPr kumimoji="1" lang="ja-JP" altLang="en-US" dirty="0"/>
              <a:t>ｍ</a:t>
            </a:r>
          </a:p>
        </p:txBody>
      </p:sp>
      <p:pic>
        <p:nvPicPr>
          <p:cNvPr id="11" name="図 10">
            <a:extLst>
              <a:ext uri="{FF2B5EF4-FFF2-40B4-BE49-F238E27FC236}">
                <a16:creationId xmlns:a16="http://schemas.microsoft.com/office/drawing/2014/main" id="{FF8B03F8-79B8-4FB5-B7DD-08D79E6549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0152" y="721764"/>
            <a:ext cx="5275013" cy="5883361"/>
          </a:xfrm>
          <a:prstGeom prst="rect">
            <a:avLst/>
          </a:prstGeom>
        </p:spPr>
      </p:pic>
    </p:spTree>
    <p:extLst>
      <p:ext uri="{BB962C8B-B14F-4D97-AF65-F5344CB8AC3E}">
        <p14:creationId xmlns:p14="http://schemas.microsoft.com/office/powerpoint/2010/main" val="329852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6764" y="812800"/>
            <a:ext cx="1163781"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設問３</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487056" y="1727200"/>
            <a:ext cx="4257962" cy="1477328"/>
          </a:xfrm>
          <a:prstGeom prst="rect">
            <a:avLst/>
          </a:prstGeom>
          <a:noFill/>
        </p:spPr>
        <p:txBody>
          <a:bodyPr wrap="square" rtlCol="0">
            <a:spAutoFit/>
          </a:bodyPr>
          <a:lstStyle/>
          <a:p>
            <a:r>
              <a:rPr lang="en-US" altLang="ja-JP" b="1" dirty="0"/>
              <a:t>500</a:t>
            </a:r>
            <a:r>
              <a:rPr lang="ja-JP" altLang="en-US" b="1" dirty="0"/>
              <a:t>人の避難者が来ています。</a:t>
            </a:r>
            <a:r>
              <a:rPr lang="en-US" altLang="ja-JP" b="1" dirty="0"/>
              <a:t>200</a:t>
            </a:r>
            <a:r>
              <a:rPr lang="ja-JP" altLang="en-US" b="1" dirty="0"/>
              <a:t>人分を体育館に避難させるとして、</a:t>
            </a:r>
            <a:r>
              <a:rPr lang="en-US" altLang="ja-JP" b="1" dirty="0"/>
              <a:t>1</a:t>
            </a:r>
            <a:r>
              <a:rPr lang="ja-JP" altLang="en-US" b="1" dirty="0"/>
              <a:t>教室</a:t>
            </a:r>
            <a:r>
              <a:rPr lang="en-US" altLang="ja-JP" b="1" dirty="0"/>
              <a:t>20</a:t>
            </a:r>
            <a:r>
              <a:rPr lang="ja-JP" altLang="en-US" b="1" dirty="0"/>
              <a:t>人あたりで</a:t>
            </a:r>
            <a:r>
              <a:rPr lang="en-US" altLang="ja-JP" b="1" dirty="0"/>
              <a:t>15</a:t>
            </a:r>
            <a:r>
              <a:rPr lang="ja-JP" altLang="en-US" b="1" dirty="0"/>
              <a:t>の教室と障害者・高齢者用の避難室それぞれひとつ、</a:t>
            </a:r>
            <a:r>
              <a:rPr lang="en-US" altLang="ja-JP" b="1" dirty="0">
                <a:solidFill>
                  <a:srgbClr val="FF0000"/>
                </a:solidFill>
                <a:latin typeface="ＭＳ ゴシック" panose="020B0609070205080204" pitchFamily="49" charset="-128"/>
                <a:ea typeface="ＭＳ ゴシック" panose="020B0609070205080204" pitchFamily="49" charset="-128"/>
              </a:rPr>
              <a:t>17</a:t>
            </a:r>
            <a:r>
              <a:rPr lang="ja-JP" altLang="en-US" b="1" dirty="0">
                <a:solidFill>
                  <a:srgbClr val="FF0000"/>
                </a:solidFill>
                <a:latin typeface="ＭＳ ゴシック" panose="020B0609070205080204" pitchFamily="49" charset="-128"/>
                <a:ea typeface="ＭＳ ゴシック" panose="020B0609070205080204" pitchFamily="49" charset="-128"/>
              </a:rPr>
              <a:t>の教室を居住室としてください。</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0480" y="250225"/>
            <a:ext cx="4909266" cy="6607775"/>
          </a:xfrm>
          <a:prstGeom prst="rect">
            <a:avLst/>
          </a:prstGeom>
        </p:spPr>
      </p:pic>
      <p:sp>
        <p:nvSpPr>
          <p:cNvPr id="5" name="正方形/長方形 4"/>
          <p:cNvSpPr/>
          <p:nvPr/>
        </p:nvSpPr>
        <p:spPr>
          <a:xfrm>
            <a:off x="6471139" y="4034203"/>
            <a:ext cx="173606" cy="888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083158" y="250225"/>
            <a:ext cx="474784" cy="4141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644745" y="3204528"/>
            <a:ext cx="239632" cy="549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794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0000577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1" y="3540392"/>
            <a:ext cx="5397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582" y="235876"/>
            <a:ext cx="4428974" cy="6257518"/>
          </a:xfrm>
          <a:prstGeom prst="rect">
            <a:avLst/>
          </a:prstGeom>
        </p:spPr>
      </p:pic>
      <p:sp>
        <p:nvSpPr>
          <p:cNvPr id="2" name="テキスト ボックス 1"/>
          <p:cNvSpPr txBox="1"/>
          <p:nvPr/>
        </p:nvSpPr>
        <p:spPr>
          <a:xfrm>
            <a:off x="1043709" y="812801"/>
            <a:ext cx="1865746"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設問４</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785093" y="1619718"/>
            <a:ext cx="2466108" cy="1477328"/>
          </a:xfrm>
          <a:prstGeom prst="rect">
            <a:avLst/>
          </a:prstGeom>
          <a:noFill/>
        </p:spPr>
        <p:txBody>
          <a:bodyPr wrap="square" rtlCol="0">
            <a:spAutoFit/>
          </a:bodyPr>
          <a:lstStyle/>
          <a:p>
            <a:r>
              <a:rPr lang="ja-JP" altLang="en-US" dirty="0"/>
              <a:t>簡易トイレの組み立てをしてください。どこにトイレを設置するのがよいでしょうか？</a:t>
            </a: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1761" y="235876"/>
            <a:ext cx="4442295" cy="6276339"/>
          </a:xfrm>
          <a:prstGeom prst="rect">
            <a:avLst/>
          </a:prstGeom>
        </p:spPr>
      </p:pic>
      <p:sp>
        <p:nvSpPr>
          <p:cNvPr id="6" name="テキスト ボックス 5"/>
          <p:cNvSpPr txBox="1"/>
          <p:nvPr/>
        </p:nvSpPr>
        <p:spPr>
          <a:xfrm>
            <a:off x="552451" y="5130101"/>
            <a:ext cx="3465367" cy="830997"/>
          </a:xfrm>
          <a:prstGeom prst="rect">
            <a:avLst/>
          </a:prstGeom>
          <a:noFill/>
        </p:spPr>
        <p:txBody>
          <a:bodyPr wrap="square" rtlCol="0">
            <a:spAutoFit/>
          </a:bodyPr>
          <a:lstStyle/>
          <a:p>
            <a:r>
              <a:rPr kumimoji="1" lang="ja-JP" altLang="en-US" sz="1600" dirty="0">
                <a:latin typeface="ＭＳ 明朝" panose="02020609040205080304" pitchFamily="17" charset="-128"/>
                <a:ea typeface="ＭＳ 明朝" panose="02020609040205080304" pitchFamily="17" charset="-128"/>
              </a:rPr>
              <a:t>備蓄数量</a:t>
            </a:r>
            <a:endParaRPr kumimoji="1" lang="en-US" altLang="ja-JP" sz="1600" dirty="0">
              <a:latin typeface="ＭＳ 明朝" panose="02020609040205080304" pitchFamily="17" charset="-128"/>
              <a:ea typeface="ＭＳ 明朝" panose="02020609040205080304" pitchFamily="17" charset="-128"/>
            </a:endParaRPr>
          </a:p>
          <a:p>
            <a:r>
              <a:rPr lang="ja-JP" altLang="en-US" sz="1600" dirty="0">
                <a:latin typeface="ＭＳ 明朝" panose="02020609040205080304" pitchFamily="17" charset="-128"/>
                <a:ea typeface="ＭＳ 明朝" panose="02020609040205080304" pitchFamily="17" charset="-128"/>
              </a:rPr>
              <a:t>組み立て式　</a:t>
            </a:r>
            <a:r>
              <a:rPr lang="en-US" altLang="ja-JP" sz="1600" dirty="0">
                <a:latin typeface="ＭＳ 明朝" panose="02020609040205080304" pitchFamily="17" charset="-128"/>
                <a:ea typeface="ＭＳ 明朝" panose="02020609040205080304" pitchFamily="17" charset="-128"/>
              </a:rPr>
              <a:t>3</a:t>
            </a:r>
            <a:r>
              <a:rPr lang="ja-JP" altLang="en-US" sz="1600" dirty="0">
                <a:latin typeface="ＭＳ 明朝" panose="02020609040205080304" pitchFamily="17" charset="-128"/>
                <a:ea typeface="ＭＳ 明朝" panose="02020609040205080304" pitchFamily="17" charset="-128"/>
              </a:rPr>
              <a:t>個</a:t>
            </a:r>
            <a:endParaRPr lang="en-US" altLang="ja-JP" sz="1600" dirty="0">
              <a:latin typeface="ＭＳ 明朝" panose="02020609040205080304" pitchFamily="17" charset="-128"/>
              <a:ea typeface="ＭＳ 明朝" panose="02020609040205080304" pitchFamily="17" charset="-128"/>
            </a:endParaRPr>
          </a:p>
          <a:p>
            <a:r>
              <a:rPr kumimoji="1" lang="ja-JP" altLang="en-US" sz="1600" dirty="0">
                <a:latin typeface="ＭＳ 明朝" panose="02020609040205080304" pitchFamily="17" charset="-128"/>
                <a:ea typeface="ＭＳ 明朝" panose="02020609040205080304" pitchFamily="17" charset="-128"/>
              </a:rPr>
              <a:t>簡易組み立て式　</a:t>
            </a:r>
            <a:r>
              <a:rPr kumimoji="1" lang="en-US" altLang="ja-JP" sz="1600" dirty="0">
                <a:latin typeface="ＭＳ 明朝" panose="02020609040205080304" pitchFamily="17" charset="-128"/>
                <a:ea typeface="ＭＳ 明朝" panose="02020609040205080304" pitchFamily="17" charset="-128"/>
              </a:rPr>
              <a:t>50</a:t>
            </a:r>
            <a:r>
              <a:rPr kumimoji="1" lang="ja-JP" altLang="en-US" sz="1600" dirty="0">
                <a:latin typeface="ＭＳ 明朝" panose="02020609040205080304" pitchFamily="17" charset="-128"/>
                <a:ea typeface="ＭＳ 明朝" panose="02020609040205080304" pitchFamily="17" charset="-128"/>
              </a:rPr>
              <a:t>個</a:t>
            </a:r>
          </a:p>
        </p:txBody>
      </p:sp>
    </p:spTree>
    <p:extLst>
      <p:ext uri="{BB962C8B-B14F-4D97-AF65-F5344CB8AC3E}">
        <p14:creationId xmlns:p14="http://schemas.microsoft.com/office/powerpoint/2010/main" val="31827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9891" y="1533237"/>
            <a:ext cx="10150764" cy="923330"/>
          </a:xfrm>
          <a:prstGeom prst="rect">
            <a:avLst/>
          </a:prstGeom>
          <a:noFill/>
        </p:spPr>
        <p:txBody>
          <a:bodyPr wrap="square" rtlCol="0">
            <a:spAutoFit/>
          </a:bodyPr>
          <a:lstStyle/>
          <a:p>
            <a:r>
              <a:rPr lang="ja-JP" altLang="en-US" b="1" dirty="0">
                <a:solidFill>
                  <a:srgbClr val="FF0000"/>
                </a:solidFill>
                <a:latin typeface="ＭＳ ゴシック" panose="020B0609070205080204" pitchFamily="49" charset="-128"/>
                <a:ea typeface="ＭＳ ゴシック" panose="020B0609070205080204" pitchFamily="49" charset="-128"/>
              </a:rPr>
              <a:t>車イス使用者が</a:t>
            </a:r>
            <a:r>
              <a:rPr lang="en-US" altLang="ja-JP" b="1" dirty="0">
                <a:solidFill>
                  <a:srgbClr val="FF0000"/>
                </a:solidFill>
                <a:latin typeface="ＭＳ ゴシック" panose="020B0609070205080204" pitchFamily="49" charset="-128"/>
                <a:ea typeface="ＭＳ ゴシック" panose="020B0609070205080204" pitchFamily="49" charset="-128"/>
              </a:rPr>
              <a:t>5</a:t>
            </a:r>
            <a:r>
              <a:rPr lang="ja-JP" altLang="en-US" b="1" dirty="0">
                <a:solidFill>
                  <a:srgbClr val="FF0000"/>
                </a:solidFill>
                <a:latin typeface="ＭＳ ゴシック" panose="020B0609070205080204" pitchFamily="49" charset="-128"/>
                <a:ea typeface="ＭＳ ゴシック" panose="020B0609070205080204" pitchFamily="49" charset="-128"/>
              </a:rPr>
              <a:t>人</a:t>
            </a:r>
            <a:r>
              <a:rPr lang="ja-JP" altLang="en-US" b="1" dirty="0"/>
              <a:t>います。男性</a:t>
            </a:r>
            <a:r>
              <a:rPr lang="en-US" altLang="ja-JP" b="1" dirty="0"/>
              <a:t>2</a:t>
            </a:r>
            <a:r>
              <a:rPr lang="ja-JP" altLang="en-US" b="1" dirty="0"/>
              <a:t>名、女性</a:t>
            </a:r>
            <a:r>
              <a:rPr lang="en-US" altLang="ja-JP" b="1" dirty="0"/>
              <a:t>3</a:t>
            </a:r>
            <a:r>
              <a:rPr lang="ja-JP" altLang="en-US" b="1" dirty="0"/>
              <a:t>名で男女</a:t>
            </a:r>
            <a:r>
              <a:rPr lang="en-US" altLang="ja-JP" b="1" dirty="0"/>
              <a:t>1</a:t>
            </a:r>
            <a:r>
              <a:rPr lang="ja-JP" altLang="en-US" b="1" dirty="0"/>
              <a:t>名ずつが一人暮らし、あとは家族と一緒に避難に来ています。</a:t>
            </a:r>
            <a:r>
              <a:rPr lang="ja-JP" altLang="en-US" b="1" dirty="0">
                <a:solidFill>
                  <a:srgbClr val="FF0000"/>
                </a:solidFill>
                <a:latin typeface="ＭＳ ゴシック" panose="020B0609070205080204" pitchFamily="49" charset="-128"/>
                <a:ea typeface="ＭＳ ゴシック" panose="020B0609070205080204" pitchFamily="49" charset="-128"/>
              </a:rPr>
              <a:t>スペースはどこにするのが良いでしょうか？（教室、それとも体育館）</a:t>
            </a:r>
            <a:endParaRPr lang="en-US" altLang="ja-JP" b="1" dirty="0">
              <a:solidFill>
                <a:srgbClr val="FF0000"/>
              </a:solidFill>
              <a:latin typeface="ＭＳ ゴシック" panose="020B0609070205080204" pitchFamily="49" charset="-128"/>
              <a:ea typeface="ＭＳ ゴシック" panose="020B0609070205080204" pitchFamily="49" charset="-128"/>
            </a:endParaRPr>
          </a:p>
          <a:p>
            <a:r>
              <a:rPr lang="ja-JP" altLang="en-US" b="1" dirty="0">
                <a:solidFill>
                  <a:srgbClr val="FF0000"/>
                </a:solidFill>
                <a:latin typeface="ＭＳ ゴシック" panose="020B0609070205080204" pitchFamily="49" charset="-128"/>
                <a:ea typeface="ＭＳ ゴシック" panose="020B0609070205080204" pitchFamily="49" charset="-128"/>
              </a:rPr>
              <a:t>男女別にする必要があるでしょうか？</a:t>
            </a:r>
            <a:endParaRPr kumimoji="1" lang="ja-JP" altLang="en-US" b="1" dirty="0">
              <a:solidFill>
                <a:srgbClr val="FF0000"/>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683491" y="785546"/>
            <a:ext cx="1154545"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設問５</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1136073" y="2983345"/>
            <a:ext cx="7989454" cy="1200329"/>
          </a:xfrm>
          <a:prstGeom prst="rect">
            <a:avLst/>
          </a:prstGeom>
          <a:noFill/>
        </p:spPr>
        <p:txBody>
          <a:bodyPr wrap="square" rtlCol="0">
            <a:spAutoFit/>
          </a:bodyPr>
          <a:lstStyle/>
          <a:p>
            <a:r>
              <a:rPr kumimoji="1" lang="en-US" altLang="ja-JP" b="1" dirty="0"/>
              <a:t>※</a:t>
            </a:r>
            <a:r>
              <a:rPr kumimoji="1" lang="ja-JP" altLang="en-US" b="1" dirty="0"/>
              <a:t>男女</a:t>
            </a:r>
            <a:r>
              <a:rPr kumimoji="1" lang="en-US" altLang="ja-JP" b="1" dirty="0"/>
              <a:t>1</a:t>
            </a:r>
            <a:r>
              <a:rPr kumimoji="1" lang="ja-JP" altLang="en-US" b="1" dirty="0"/>
              <a:t>名ずつの一人暮らしの方は、自分で車いすを押せる程度の障害です。着替えなども自分でできます。</a:t>
            </a:r>
            <a:endParaRPr kumimoji="1" lang="en-US" altLang="ja-JP" b="1" dirty="0"/>
          </a:p>
          <a:p>
            <a:r>
              <a:rPr lang="ja-JP" altLang="en-US" b="1" dirty="0"/>
              <a:t>家族と暮らしている方は重度で、着替えや食事も介助を必要とする方とします。</a:t>
            </a:r>
            <a:endParaRPr kumimoji="1" lang="ja-JP" altLang="en-US" b="1"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8126" y="2983345"/>
            <a:ext cx="2324524" cy="2849417"/>
          </a:xfrm>
          <a:prstGeom prst="rect">
            <a:avLst/>
          </a:prstGeom>
        </p:spPr>
      </p:pic>
    </p:spTree>
    <p:extLst>
      <p:ext uri="{BB962C8B-B14F-4D97-AF65-F5344CB8AC3E}">
        <p14:creationId xmlns:p14="http://schemas.microsoft.com/office/powerpoint/2010/main" val="184362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06764" y="812800"/>
            <a:ext cx="1902691" cy="461665"/>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設問６</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283855" y="1653309"/>
            <a:ext cx="8663709" cy="923330"/>
          </a:xfrm>
          <a:prstGeom prst="rect">
            <a:avLst/>
          </a:prstGeom>
          <a:noFill/>
        </p:spPr>
        <p:txBody>
          <a:bodyPr wrap="square" rtlCol="0">
            <a:spAutoFit/>
          </a:bodyPr>
          <a:lstStyle/>
          <a:p>
            <a:r>
              <a:rPr lang="ja-JP" altLang="en-US" b="1" dirty="0">
                <a:solidFill>
                  <a:srgbClr val="FF0000"/>
                </a:solidFill>
                <a:latin typeface="ＭＳ ゴシック" panose="020B0609070205080204" pitchFamily="49" charset="-128"/>
                <a:ea typeface="ＭＳ ゴシック" panose="020B0609070205080204" pitchFamily="49" charset="-128"/>
              </a:rPr>
              <a:t>高齢者を含む世帯が</a:t>
            </a:r>
            <a:r>
              <a:rPr lang="en-US" altLang="ja-JP" b="1" dirty="0">
                <a:solidFill>
                  <a:srgbClr val="FF0000"/>
                </a:solidFill>
                <a:latin typeface="ＭＳ ゴシック" panose="020B0609070205080204" pitchFamily="49" charset="-128"/>
                <a:ea typeface="ＭＳ ゴシック" panose="020B0609070205080204" pitchFamily="49" charset="-128"/>
              </a:rPr>
              <a:t>10</a:t>
            </a:r>
            <a:r>
              <a:rPr lang="ja-JP" altLang="en-US" b="1" dirty="0">
                <a:solidFill>
                  <a:srgbClr val="FF0000"/>
                </a:solidFill>
                <a:latin typeface="ＭＳ ゴシック" panose="020B0609070205080204" pitchFamily="49" charset="-128"/>
                <a:ea typeface="ＭＳ ゴシック" panose="020B0609070205080204" pitchFamily="49" charset="-128"/>
              </a:rPr>
              <a:t>世帯</a:t>
            </a:r>
            <a:r>
              <a:rPr lang="ja-JP" altLang="en-US" b="1" dirty="0"/>
              <a:t>います。介助（主に飲食やトイレ介助）が必要なお年寄りです。家族も一緒にすごしたいとのことですが、</a:t>
            </a:r>
            <a:r>
              <a:rPr lang="ja-JP" altLang="en-US" b="1" dirty="0">
                <a:solidFill>
                  <a:srgbClr val="FF0000"/>
                </a:solidFill>
                <a:latin typeface="ＭＳ ゴシック" panose="020B0609070205080204" pitchFamily="49" charset="-128"/>
                <a:ea typeface="ＭＳ ゴシック" panose="020B0609070205080204" pitchFamily="49" charset="-128"/>
              </a:rPr>
              <a:t>居住スペースはどこが良いでしょうか？</a:t>
            </a:r>
            <a:r>
              <a:rPr lang="ja-JP" altLang="en-US" b="1" dirty="0"/>
              <a:t>その他どんな対応が必要でしょうか？</a:t>
            </a:r>
          </a:p>
        </p:txBody>
      </p:sp>
      <p:sp>
        <p:nvSpPr>
          <p:cNvPr id="4" name="テキスト ボックス 3"/>
          <p:cNvSpPr txBox="1"/>
          <p:nvPr/>
        </p:nvSpPr>
        <p:spPr>
          <a:xfrm>
            <a:off x="1283855" y="3270738"/>
            <a:ext cx="7402945" cy="369332"/>
          </a:xfrm>
          <a:prstGeom prst="rect">
            <a:avLst/>
          </a:prstGeom>
          <a:noFill/>
        </p:spPr>
        <p:txBody>
          <a:bodyPr wrap="square" rtlCol="0">
            <a:spAutoFit/>
          </a:bodyPr>
          <a:lstStyle/>
          <a:p>
            <a:r>
              <a:rPr kumimoji="1" lang="en-US" altLang="ja-JP" b="1" dirty="0"/>
              <a:t>1</a:t>
            </a:r>
            <a:r>
              <a:rPr kumimoji="1" lang="ja-JP" altLang="en-US" b="1" dirty="0"/>
              <a:t>世帯当たりの平均人数は</a:t>
            </a:r>
            <a:r>
              <a:rPr kumimoji="1" lang="en-US" altLang="ja-JP" b="1" dirty="0"/>
              <a:t>3</a:t>
            </a:r>
            <a:r>
              <a:rPr kumimoji="1" lang="ja-JP" altLang="en-US" b="1" dirty="0"/>
              <a:t>人とします。（</a:t>
            </a:r>
            <a:r>
              <a:rPr kumimoji="1" lang="en-US" altLang="ja-JP" b="1" dirty="0"/>
              <a:t>10</a:t>
            </a:r>
            <a:r>
              <a:rPr kumimoji="1" lang="ja-JP" altLang="en-US" b="1" dirty="0"/>
              <a:t>世帯＝</a:t>
            </a:r>
            <a:r>
              <a:rPr kumimoji="1" lang="en-US" altLang="ja-JP" b="1" dirty="0"/>
              <a:t>30</a:t>
            </a:r>
            <a:r>
              <a:rPr kumimoji="1" lang="ja-JP" altLang="en-US" b="1" dirty="0"/>
              <a:t>人）</a:t>
            </a:r>
          </a:p>
        </p:txBody>
      </p:sp>
      <p:sp>
        <p:nvSpPr>
          <p:cNvPr id="5" name="テキスト ボックス 4"/>
          <p:cNvSpPr txBox="1"/>
          <p:nvPr/>
        </p:nvSpPr>
        <p:spPr>
          <a:xfrm>
            <a:off x="1283855" y="3910149"/>
            <a:ext cx="6449356" cy="1200329"/>
          </a:xfrm>
          <a:prstGeom prst="rect">
            <a:avLst/>
          </a:prstGeom>
          <a:noFill/>
        </p:spPr>
        <p:txBody>
          <a:bodyPr wrap="square" rtlCol="0">
            <a:spAutoFit/>
          </a:bodyPr>
          <a:lstStyle/>
          <a:p>
            <a:r>
              <a:rPr kumimoji="1" lang="en-US" altLang="ja-JP" b="1" dirty="0"/>
              <a:t>10</a:t>
            </a:r>
            <a:r>
              <a:rPr kumimoji="1" lang="ja-JP" altLang="en-US" b="1" dirty="0"/>
              <a:t>人の高齢者は紙おむつの使用者が</a:t>
            </a:r>
            <a:r>
              <a:rPr kumimoji="1" lang="en-US" altLang="ja-JP" b="1" dirty="0"/>
              <a:t>5</a:t>
            </a:r>
            <a:r>
              <a:rPr kumimoji="1" lang="ja-JP" altLang="en-US" b="1" dirty="0"/>
              <a:t>名で、残りの</a:t>
            </a:r>
            <a:r>
              <a:rPr kumimoji="1" lang="en-US" altLang="ja-JP" b="1" dirty="0"/>
              <a:t>5</a:t>
            </a:r>
            <a:r>
              <a:rPr kumimoji="1" lang="ja-JP" altLang="en-US" b="1" dirty="0"/>
              <a:t>名は洋式であれば介助をすることで排泄ができます。移動には</a:t>
            </a:r>
            <a:r>
              <a:rPr kumimoji="1" lang="en-US" altLang="ja-JP" b="1" dirty="0"/>
              <a:t>10</a:t>
            </a:r>
            <a:r>
              <a:rPr kumimoji="1" lang="ja-JP" altLang="en-US" b="1" dirty="0"/>
              <a:t>人すべてが車いすを使用します。</a:t>
            </a:r>
            <a:endParaRPr kumimoji="1" lang="en-US" altLang="ja-JP" b="1" dirty="0"/>
          </a:p>
          <a:p>
            <a:r>
              <a:rPr lang="ja-JP" altLang="en-US" b="1" dirty="0"/>
              <a:t>痴呆で歩き回るような人はいないとします。</a:t>
            </a:r>
            <a:endParaRPr kumimoji="1" lang="ja-JP" altLang="en-US" b="1"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2845" y="3910149"/>
            <a:ext cx="3328851" cy="2134806"/>
          </a:xfrm>
          <a:prstGeom prst="rect">
            <a:avLst/>
          </a:prstGeom>
        </p:spPr>
      </p:pic>
    </p:spTree>
    <p:extLst>
      <p:ext uri="{BB962C8B-B14F-4D97-AF65-F5344CB8AC3E}">
        <p14:creationId xmlns:p14="http://schemas.microsoft.com/office/powerpoint/2010/main" val="12141774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894</Words>
  <Application>Microsoft Office PowerPoint</Application>
  <PresentationFormat>ワイド画面</PresentationFormat>
  <Paragraphs>67</Paragraphs>
  <Slides>12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HGS創英角ﾎﾟｯﾌﾟ体</vt:lpstr>
      <vt:lpstr>ＭＳ ゴシック</vt:lpstr>
      <vt:lpstr>ＭＳ 明朝</vt:lpstr>
      <vt:lpstr>游ゴシック</vt:lpstr>
      <vt:lpstr>游ゴシック Light</vt:lpstr>
      <vt:lpstr>游明朝</vt:lpstr>
      <vt:lpstr>Arial</vt:lpstr>
      <vt:lpstr>Times New Roman</vt:lpstr>
      <vt:lpstr>Office テーマ</vt:lpstr>
      <vt:lpstr>ゆめ風版 避難所運営シミュレーション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ゆめ風版 避難所運営シミュレーション</dc:title>
  <dc:creator>ichiji makiguchi</dc:creator>
  <cp:lastModifiedBy>八幡隆司</cp:lastModifiedBy>
  <cp:revision>37</cp:revision>
  <dcterms:created xsi:type="dcterms:W3CDTF">2021-02-17T02:46:18Z</dcterms:created>
  <dcterms:modified xsi:type="dcterms:W3CDTF">2022-02-14T05:17:14Z</dcterms:modified>
</cp:coreProperties>
</file>