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80" r:id="rId6"/>
    <p:sldId id="281" r:id="rId7"/>
    <p:sldId id="279" r:id="rId8"/>
    <p:sldId id="258" r:id="rId9"/>
    <p:sldId id="259" r:id="rId10"/>
    <p:sldId id="262" r:id="rId11"/>
    <p:sldId id="278" r:id="rId12"/>
    <p:sldId id="263" r:id="rId13"/>
    <p:sldId id="267" r:id="rId14"/>
    <p:sldId id="268" r:id="rId15"/>
    <p:sldId id="269" r:id="rId16"/>
    <p:sldId id="271" r:id="rId17"/>
    <p:sldId id="270" r:id="rId18"/>
    <p:sldId id="266" r:id="rId19"/>
    <p:sldId id="272" r:id="rId20"/>
    <p:sldId id="273" r:id="rId21"/>
    <p:sldId id="277" r:id="rId22"/>
    <p:sldId id="276" r:id="rId23"/>
    <p:sldId id="275" r:id="rId24"/>
    <p:sldId id="274" r:id="rId25"/>
  </p:sldIdLst>
  <p:sldSz cx="12192000" cy="6858000"/>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185BFC-BB7A-41B1-B1C3-C9FA6E8A38F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592B73-2552-4475-BB8A-2C01839514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FC2804C-A843-45FB-BE29-BE5D899950CA}"/>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0AA0A850-3CEB-4508-B908-81564FA461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A6D00F-C72F-49B5-89B3-B563A006510A}"/>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1678482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66BCD8-9EC7-4780-A478-D4C0AD4D75C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25B84CC-3CC5-424D-A2A4-EC431B3BDCE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65D35C-983F-4746-A5A4-C81CE41FF802}"/>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00859472-E7AF-44D8-A086-5DB693B6DD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8CDABF-F5C2-4BFA-A6CF-4DB856C594B1}"/>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3898739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DC9F010-BD01-4746-AE30-017F46B3889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77B3D49-1E7B-4CB5-8860-532B2C28BAD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0AF159-E978-40F1-B998-F09DEEB96FCB}"/>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44B4C352-3E85-4038-9AD6-8A2840E3162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C080EF-D8FD-4D72-9A59-47783635F3CA}"/>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198925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7ADA1-2C46-46F9-8E89-07FB78C5A4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0E47561-84E3-434C-ABF8-2447B4FD5F3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BA5D5D-DC9E-4C81-8C59-7731389DF77B}"/>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9D222572-5446-49DB-9332-B3F96100E6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9923EE-5A86-4111-8087-138FE600CD04}"/>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2468415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D7EC83-E68E-42E2-8541-1184F173628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71446A-5765-4E86-98D4-30D3280D19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E54026-A81C-4C6B-BC1F-0AA62605FE65}"/>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40655F01-6FB2-41EC-ADA3-C299F8DFAE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74D2BCC-B9A8-4951-B8C6-CF7DBD6D89A6}"/>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2345676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B779C7-A8DC-4FE2-8674-BD0A8A07F57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A4FD4E-090F-4AC7-80FB-FDCB362E1F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DF55DB3-A0CC-431D-B735-1AB018DDF9C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EA3249B-EE0A-4F0F-8871-303D34544C7A}"/>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6" name="フッター プレースホルダー 5">
            <a:extLst>
              <a:ext uri="{FF2B5EF4-FFF2-40B4-BE49-F238E27FC236}">
                <a16:creationId xmlns:a16="http://schemas.microsoft.com/office/drawing/2014/main" id="{6C0B2067-61B3-4CC6-8BCB-3B473C4BF1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A317A8-1E99-4B91-AF41-B91BE17AAC0A}"/>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35265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71F24B-137B-42C4-B0A7-753A31C2B23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22411F-6F08-470F-9DE0-8E466399EA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61A42B-9D91-44A9-8145-815AB4350C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DD9D77C-DE6F-4315-A15A-052E38E9A4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3002BA9-20FC-4AB9-AA8B-42C1B653693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F4054B9-D0FF-4638-BD7D-99A1A872EF3E}"/>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8" name="フッター プレースホルダー 7">
            <a:extLst>
              <a:ext uri="{FF2B5EF4-FFF2-40B4-BE49-F238E27FC236}">
                <a16:creationId xmlns:a16="http://schemas.microsoft.com/office/drawing/2014/main" id="{56D00D58-6F78-4E7A-B35A-A07012C5AF2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578FD94-63D4-4B9A-AA77-A972A72E8553}"/>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326577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F8F96-7984-4C3E-B5DE-96F9268B99A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FEE02A-7D16-4C29-87E8-234D43A50A36}"/>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4" name="フッター プレースホルダー 3">
            <a:extLst>
              <a:ext uri="{FF2B5EF4-FFF2-40B4-BE49-F238E27FC236}">
                <a16:creationId xmlns:a16="http://schemas.microsoft.com/office/drawing/2014/main" id="{1BD16793-2C03-4A17-875A-2BE61374BD7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258E1D7-10A4-4320-A6D4-B16842249056}"/>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1193053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729A19B-D545-4176-B505-B585E5621293}"/>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3" name="フッター プレースホルダー 2">
            <a:extLst>
              <a:ext uri="{FF2B5EF4-FFF2-40B4-BE49-F238E27FC236}">
                <a16:creationId xmlns:a16="http://schemas.microsoft.com/office/drawing/2014/main" id="{B74D8DB5-26E9-4F4A-A06E-7CA09337A8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8743781-9B10-404C-967A-17A0D834E3F9}"/>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2863423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A1B33A-8B21-4550-B08C-4EAA75ABD82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9F840D-EB54-4AF5-AA14-1CD15F850F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92BEEAC-FB3C-4338-9A08-F5936078D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2B7CB30-EE02-455F-BEFF-0C0E4AE2FC79}"/>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6" name="フッター プレースホルダー 5">
            <a:extLst>
              <a:ext uri="{FF2B5EF4-FFF2-40B4-BE49-F238E27FC236}">
                <a16:creationId xmlns:a16="http://schemas.microsoft.com/office/drawing/2014/main" id="{69F91415-BFE8-45AD-982B-C31D1CC13C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15F988-979C-47C8-A881-A49940AB037D}"/>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221425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27FBAD-8F26-496B-835E-8C3071B2948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C6CCC7D-E1F6-4AC6-861F-64A90E97A4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63A1864-A712-4206-A617-0847556F48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213AE2-FEE1-4CE2-A2CB-D8EAF723B7EE}"/>
              </a:ext>
            </a:extLst>
          </p:cNvPr>
          <p:cNvSpPr>
            <a:spLocks noGrp="1"/>
          </p:cNvSpPr>
          <p:nvPr>
            <p:ph type="dt" sz="half" idx="10"/>
          </p:nvPr>
        </p:nvSpPr>
        <p:spPr/>
        <p:txBody>
          <a:bodyPr/>
          <a:lstStyle/>
          <a:p>
            <a:fld id="{155C8C56-1A0D-4B17-B73E-91D1E8716DB1}" type="datetimeFigureOut">
              <a:rPr kumimoji="1" lang="ja-JP" altLang="en-US" smtClean="0"/>
              <a:t>2022/11/25</a:t>
            </a:fld>
            <a:endParaRPr kumimoji="1" lang="ja-JP" altLang="en-US"/>
          </a:p>
        </p:txBody>
      </p:sp>
      <p:sp>
        <p:nvSpPr>
          <p:cNvPr id="6" name="フッター プレースホルダー 5">
            <a:extLst>
              <a:ext uri="{FF2B5EF4-FFF2-40B4-BE49-F238E27FC236}">
                <a16:creationId xmlns:a16="http://schemas.microsoft.com/office/drawing/2014/main" id="{C5837B5E-AAB1-472D-B063-928B240169F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B70B6-EB5C-41CD-B594-2115C3D9EAD8}"/>
              </a:ext>
            </a:extLst>
          </p:cNvPr>
          <p:cNvSpPr>
            <a:spLocks noGrp="1"/>
          </p:cNvSpPr>
          <p:nvPr>
            <p:ph type="sldNum" sz="quarter" idx="12"/>
          </p:nvPr>
        </p:nvSpPr>
        <p:spPr/>
        <p:txBody>
          <a:body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69565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95488BD-C335-4C3D-8C75-73C791F4A6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0007A5D-21B9-4789-BA54-DD61CE185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C1C977-FBEF-4B29-8877-B385F08204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C8C56-1A0D-4B17-B73E-91D1E8716DB1}" type="datetimeFigureOut">
              <a:rPr kumimoji="1" lang="ja-JP" altLang="en-US" smtClean="0"/>
              <a:t>2022/11/25</a:t>
            </a:fld>
            <a:endParaRPr kumimoji="1" lang="ja-JP" altLang="en-US"/>
          </a:p>
        </p:txBody>
      </p:sp>
      <p:sp>
        <p:nvSpPr>
          <p:cNvPr id="5" name="フッター プレースホルダー 4">
            <a:extLst>
              <a:ext uri="{FF2B5EF4-FFF2-40B4-BE49-F238E27FC236}">
                <a16:creationId xmlns:a16="http://schemas.microsoft.com/office/drawing/2014/main" id="{E69EFE18-6721-4B41-98BE-975D86757B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5BA9D76-F74F-4D72-9625-CA8848963D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F4504-0913-4301-9819-5B1A62D2474D}" type="slidenum">
              <a:rPr kumimoji="1" lang="ja-JP" altLang="en-US" smtClean="0"/>
              <a:t>‹#›</a:t>
            </a:fld>
            <a:endParaRPr kumimoji="1" lang="ja-JP" altLang="en-US"/>
          </a:p>
        </p:txBody>
      </p:sp>
    </p:spTree>
    <p:extLst>
      <p:ext uri="{BB962C8B-B14F-4D97-AF65-F5344CB8AC3E}">
        <p14:creationId xmlns:p14="http://schemas.microsoft.com/office/powerpoint/2010/main" val="3316214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4C0CF97-8EB8-4CA8-BF1A-1769CBA41BB4}"/>
              </a:ext>
            </a:extLst>
          </p:cNvPr>
          <p:cNvSpPr txBox="1"/>
          <p:nvPr/>
        </p:nvSpPr>
        <p:spPr>
          <a:xfrm>
            <a:off x="1701799" y="2336800"/>
            <a:ext cx="8983134" cy="1015663"/>
          </a:xfrm>
          <a:prstGeom prst="rect">
            <a:avLst/>
          </a:prstGeom>
          <a:noFill/>
        </p:spPr>
        <p:txBody>
          <a:bodyPr wrap="square" rtlCol="0">
            <a:spAutoFit/>
          </a:bodyPr>
          <a:lstStyle/>
          <a:p>
            <a:r>
              <a:rPr kumimoji="1" lang="ja-JP" altLang="en-US" sz="6000" dirty="0">
                <a:latin typeface="HG創英角ｺﾞｼｯｸUB" panose="020B0909000000000000" pitchFamily="49" charset="-128"/>
                <a:ea typeface="HG創英角ｺﾞｼｯｸUB" panose="020B0909000000000000" pitchFamily="49" charset="-128"/>
              </a:rPr>
              <a:t>ＢＣＰシミュレーション</a:t>
            </a:r>
            <a:endParaRPr kumimoji="1" lang="en-US" altLang="ja-JP" sz="6000" dirty="0">
              <a:latin typeface="HG創英角ｺﾞｼｯｸUB" panose="020B0909000000000000" pitchFamily="49" charset="-128"/>
              <a:ea typeface="HG創英角ｺﾞｼｯｸUB" panose="020B0909000000000000" pitchFamily="49" charset="-128"/>
            </a:endParaRPr>
          </a:p>
        </p:txBody>
      </p:sp>
      <p:sp>
        <p:nvSpPr>
          <p:cNvPr id="5" name="テキスト ボックス 4">
            <a:extLst>
              <a:ext uri="{FF2B5EF4-FFF2-40B4-BE49-F238E27FC236}">
                <a16:creationId xmlns:a16="http://schemas.microsoft.com/office/drawing/2014/main" id="{3879DBF7-6F46-48F0-861F-66111E2ADE10}"/>
              </a:ext>
            </a:extLst>
          </p:cNvPr>
          <p:cNvSpPr txBox="1"/>
          <p:nvPr/>
        </p:nvSpPr>
        <p:spPr>
          <a:xfrm>
            <a:off x="8416212" y="5225144"/>
            <a:ext cx="2649894" cy="584775"/>
          </a:xfrm>
          <a:prstGeom prst="rect">
            <a:avLst/>
          </a:prstGeom>
          <a:noFill/>
        </p:spPr>
        <p:txBody>
          <a:bodyPr wrap="square" rtlCol="0">
            <a:spAutoFit/>
          </a:bodyPr>
          <a:lstStyle/>
          <a:p>
            <a:r>
              <a:rPr kumimoji="1" lang="ja-JP" altLang="en-US" sz="3200" dirty="0">
                <a:latin typeface="HG創英角ｺﾞｼｯｸUB" panose="020B0909000000000000" pitchFamily="49" charset="-128"/>
                <a:ea typeface="HG創英角ｺﾞｼｯｸUB" panose="020B0909000000000000" pitchFamily="49" charset="-128"/>
              </a:rPr>
              <a:t>ＢＣＰ研究会</a:t>
            </a:r>
          </a:p>
        </p:txBody>
      </p:sp>
    </p:spTree>
    <p:extLst>
      <p:ext uri="{BB962C8B-B14F-4D97-AF65-F5344CB8AC3E}">
        <p14:creationId xmlns:p14="http://schemas.microsoft.com/office/powerpoint/2010/main" val="2580534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オブジェクト 3">
            <a:extLst>
              <a:ext uri="{FF2B5EF4-FFF2-40B4-BE49-F238E27FC236}">
                <a16:creationId xmlns:a16="http://schemas.microsoft.com/office/drawing/2014/main" id="{E439D150-6821-4F31-944B-844DDC528839}"/>
              </a:ext>
            </a:extLst>
          </p:cNvPr>
          <p:cNvGraphicFramePr>
            <a:graphicFrameLocks noChangeAspect="1"/>
          </p:cNvGraphicFramePr>
          <p:nvPr>
            <p:extLst>
              <p:ext uri="{D42A27DB-BD31-4B8C-83A1-F6EECF244321}">
                <p14:modId xmlns:p14="http://schemas.microsoft.com/office/powerpoint/2010/main" val="646741858"/>
              </p:ext>
            </p:extLst>
          </p:nvPr>
        </p:nvGraphicFramePr>
        <p:xfrm>
          <a:off x="3967163" y="719137"/>
          <a:ext cx="4257675" cy="5418137"/>
        </p:xfrm>
        <a:graphic>
          <a:graphicData uri="http://schemas.openxmlformats.org/presentationml/2006/ole">
            <mc:AlternateContent xmlns:mc="http://schemas.openxmlformats.org/markup-compatibility/2006">
              <mc:Choice xmlns:v="urn:schemas-microsoft-com:vml" Requires="v">
                <p:oleObj spid="_x0000_s3092" name="Worksheet" r:id="rId3" imgW="6181898" imgH="7867650" progId="Excel.Sheet.12">
                  <p:embed/>
                </p:oleObj>
              </mc:Choice>
              <mc:Fallback>
                <p:oleObj name="Worksheet" r:id="rId3" imgW="6181898" imgH="7867650" progId="Excel.Sheet.12">
                  <p:embed/>
                  <p:pic>
                    <p:nvPicPr>
                      <p:cNvPr id="0" name=""/>
                      <p:cNvPicPr/>
                      <p:nvPr/>
                    </p:nvPicPr>
                    <p:blipFill>
                      <a:blip r:embed="rId4"/>
                      <a:stretch>
                        <a:fillRect/>
                      </a:stretch>
                    </p:blipFill>
                    <p:spPr>
                      <a:xfrm>
                        <a:off x="3967163" y="719137"/>
                        <a:ext cx="4257675" cy="5418137"/>
                      </a:xfrm>
                      <a:prstGeom prst="rect">
                        <a:avLst/>
                      </a:prstGeom>
                    </p:spPr>
                  </p:pic>
                </p:oleObj>
              </mc:Fallback>
            </mc:AlternateContent>
          </a:graphicData>
        </a:graphic>
      </p:graphicFrame>
      <p:sp>
        <p:nvSpPr>
          <p:cNvPr id="5" name="テキスト ボックス 4">
            <a:extLst>
              <a:ext uri="{FF2B5EF4-FFF2-40B4-BE49-F238E27FC236}">
                <a16:creationId xmlns:a16="http://schemas.microsoft.com/office/drawing/2014/main" id="{5AF79AA2-D1B1-4B40-84B1-867E5FC9DB68}"/>
              </a:ext>
            </a:extLst>
          </p:cNvPr>
          <p:cNvSpPr txBox="1"/>
          <p:nvPr/>
        </p:nvSpPr>
        <p:spPr>
          <a:xfrm>
            <a:off x="905068" y="559837"/>
            <a:ext cx="163285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施設位置図</a:t>
            </a:r>
          </a:p>
        </p:txBody>
      </p:sp>
      <p:cxnSp>
        <p:nvCxnSpPr>
          <p:cNvPr id="7" name="直線矢印コネクタ 6">
            <a:extLst>
              <a:ext uri="{FF2B5EF4-FFF2-40B4-BE49-F238E27FC236}">
                <a16:creationId xmlns:a16="http://schemas.microsoft.com/office/drawing/2014/main" id="{2FE9C15A-42A1-4D0F-B31F-31288FF5A1DD}"/>
              </a:ext>
            </a:extLst>
          </p:cNvPr>
          <p:cNvCxnSpPr>
            <a:cxnSpLocks/>
          </p:cNvCxnSpPr>
          <p:nvPr/>
        </p:nvCxnSpPr>
        <p:spPr>
          <a:xfrm flipV="1">
            <a:off x="6096000" y="5738328"/>
            <a:ext cx="631372" cy="63448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DA5970CA-4D28-4706-8245-A65B1F08C84C}"/>
              </a:ext>
            </a:extLst>
          </p:cNvPr>
          <p:cNvSpPr txBox="1"/>
          <p:nvPr/>
        </p:nvSpPr>
        <p:spPr>
          <a:xfrm>
            <a:off x="5523722" y="6372808"/>
            <a:ext cx="1315617" cy="369332"/>
          </a:xfrm>
          <a:prstGeom prst="rect">
            <a:avLst/>
          </a:prstGeom>
          <a:noFill/>
        </p:spPr>
        <p:txBody>
          <a:bodyPr wrap="square" rtlCol="0">
            <a:spAutoFit/>
          </a:bodyPr>
          <a:lstStyle/>
          <a:p>
            <a:r>
              <a:rPr kumimoji="1" lang="ja-JP" altLang="en-US" dirty="0">
                <a:latin typeface="HG創英角ｺﾞｼｯｸUB" panose="020B0909000000000000" pitchFamily="49" charset="-128"/>
                <a:ea typeface="HG創英角ｺﾞｼｯｸUB" panose="020B0909000000000000" pitchFamily="49" charset="-128"/>
              </a:rPr>
              <a:t>事業所</a:t>
            </a:r>
          </a:p>
        </p:txBody>
      </p:sp>
      <p:cxnSp>
        <p:nvCxnSpPr>
          <p:cNvPr id="11" name="直線矢印コネクタ 10">
            <a:extLst>
              <a:ext uri="{FF2B5EF4-FFF2-40B4-BE49-F238E27FC236}">
                <a16:creationId xmlns:a16="http://schemas.microsoft.com/office/drawing/2014/main" id="{866F1941-0A68-452F-908E-7F8A85535243}"/>
              </a:ext>
            </a:extLst>
          </p:cNvPr>
          <p:cNvCxnSpPr>
            <a:cxnSpLocks/>
          </p:cNvCxnSpPr>
          <p:nvPr/>
        </p:nvCxnSpPr>
        <p:spPr>
          <a:xfrm flipH="1">
            <a:off x="7147249" y="4472473"/>
            <a:ext cx="1424474" cy="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4F88252C-B34C-4189-845D-42551C301A00}"/>
              </a:ext>
            </a:extLst>
          </p:cNvPr>
          <p:cNvSpPr txBox="1"/>
          <p:nvPr/>
        </p:nvSpPr>
        <p:spPr>
          <a:xfrm>
            <a:off x="8571723" y="4287807"/>
            <a:ext cx="693575" cy="369332"/>
          </a:xfrm>
          <a:prstGeom prst="rect">
            <a:avLst/>
          </a:prstGeom>
          <a:noFill/>
        </p:spPr>
        <p:txBody>
          <a:bodyPr wrap="square" rtlCol="0">
            <a:spAutoFit/>
          </a:bodyPr>
          <a:lstStyle/>
          <a:p>
            <a:r>
              <a:rPr lang="ja-JP" altLang="en-US" dirty="0">
                <a:latin typeface="HG創英角ｺﾞｼｯｸUB" panose="020B0909000000000000" pitchFamily="49" charset="-128"/>
                <a:ea typeface="HG創英角ｺﾞｼｯｸUB" panose="020B0909000000000000" pitchFamily="49" charset="-128"/>
              </a:rPr>
              <a:t>公園</a:t>
            </a:r>
            <a:endParaRPr kumimoji="1" lang="ja-JP" altLang="en-US" dirty="0">
              <a:latin typeface="HG創英角ｺﾞｼｯｸUB" panose="020B0909000000000000" pitchFamily="49" charset="-128"/>
              <a:ea typeface="HG創英角ｺﾞｼｯｸUB" panose="020B0909000000000000" pitchFamily="49" charset="-128"/>
            </a:endParaRPr>
          </a:p>
        </p:txBody>
      </p:sp>
      <p:cxnSp>
        <p:nvCxnSpPr>
          <p:cNvPr id="14" name="直線矢印コネクタ 13">
            <a:extLst>
              <a:ext uri="{FF2B5EF4-FFF2-40B4-BE49-F238E27FC236}">
                <a16:creationId xmlns:a16="http://schemas.microsoft.com/office/drawing/2014/main" id="{A7306010-EF6E-4F73-953D-8AA29E4377D9}"/>
              </a:ext>
            </a:extLst>
          </p:cNvPr>
          <p:cNvCxnSpPr>
            <a:cxnSpLocks/>
          </p:cNvCxnSpPr>
          <p:nvPr/>
        </p:nvCxnSpPr>
        <p:spPr>
          <a:xfrm flipH="1">
            <a:off x="6096000" y="3178629"/>
            <a:ext cx="2572139" cy="0"/>
          </a:xfrm>
          <a:prstGeom prst="straightConnector1">
            <a:avLst/>
          </a:prstGeom>
          <a:ln w="222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77D9309A-094A-4CA5-96D2-3E152072FEDD}"/>
              </a:ext>
            </a:extLst>
          </p:cNvPr>
          <p:cNvSpPr txBox="1"/>
          <p:nvPr/>
        </p:nvSpPr>
        <p:spPr>
          <a:xfrm>
            <a:off x="8696131" y="2993963"/>
            <a:ext cx="957943" cy="369332"/>
          </a:xfrm>
          <a:prstGeom prst="rect">
            <a:avLst/>
          </a:prstGeom>
          <a:noFill/>
        </p:spPr>
        <p:txBody>
          <a:bodyPr wrap="square" rtlCol="0">
            <a:spAutoFit/>
          </a:bodyPr>
          <a:lstStyle/>
          <a:p>
            <a:r>
              <a:rPr kumimoji="1" lang="ja-JP" altLang="en-US" dirty="0">
                <a:latin typeface="HG創英角ｺﾞｼｯｸUB" panose="020B0909000000000000" pitchFamily="49" charset="-128"/>
                <a:ea typeface="HG創英角ｺﾞｼｯｸUB" panose="020B0909000000000000" pitchFamily="49" charset="-128"/>
              </a:rPr>
              <a:t>市役所</a:t>
            </a:r>
          </a:p>
        </p:txBody>
      </p:sp>
    </p:spTree>
    <p:extLst>
      <p:ext uri="{BB962C8B-B14F-4D97-AF65-F5344CB8AC3E}">
        <p14:creationId xmlns:p14="http://schemas.microsoft.com/office/powerpoint/2010/main" val="4062351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A56320C-A8F3-4152-B0AC-06F087248C25}"/>
              </a:ext>
            </a:extLst>
          </p:cNvPr>
          <p:cNvSpPr txBox="1"/>
          <p:nvPr/>
        </p:nvSpPr>
        <p:spPr>
          <a:xfrm>
            <a:off x="606490" y="366683"/>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備蓄品</a:t>
            </a:r>
          </a:p>
        </p:txBody>
      </p:sp>
      <p:graphicFrame>
        <p:nvGraphicFramePr>
          <p:cNvPr id="6" name="表 5">
            <a:extLst>
              <a:ext uri="{FF2B5EF4-FFF2-40B4-BE49-F238E27FC236}">
                <a16:creationId xmlns:a16="http://schemas.microsoft.com/office/drawing/2014/main" id="{94320202-AE89-46C9-A09E-E727E499A322}"/>
              </a:ext>
            </a:extLst>
          </p:cNvPr>
          <p:cNvGraphicFramePr>
            <a:graphicFrameLocks noGrp="1"/>
          </p:cNvGraphicFramePr>
          <p:nvPr>
            <p:extLst/>
          </p:nvPr>
        </p:nvGraphicFramePr>
        <p:xfrm>
          <a:off x="1716833" y="214604"/>
          <a:ext cx="9414588" cy="6475428"/>
        </p:xfrm>
        <a:graphic>
          <a:graphicData uri="http://schemas.openxmlformats.org/drawingml/2006/table">
            <a:tbl>
              <a:tblPr/>
              <a:tblGrid>
                <a:gridCol w="176348">
                  <a:extLst>
                    <a:ext uri="{9D8B030D-6E8A-4147-A177-3AD203B41FA5}">
                      <a16:colId xmlns:a16="http://schemas.microsoft.com/office/drawing/2014/main" val="2020214492"/>
                    </a:ext>
                  </a:extLst>
                </a:gridCol>
                <a:gridCol w="865708">
                  <a:extLst>
                    <a:ext uri="{9D8B030D-6E8A-4147-A177-3AD203B41FA5}">
                      <a16:colId xmlns:a16="http://schemas.microsoft.com/office/drawing/2014/main" val="1090517857"/>
                    </a:ext>
                  </a:extLst>
                </a:gridCol>
                <a:gridCol w="5903658">
                  <a:extLst>
                    <a:ext uri="{9D8B030D-6E8A-4147-A177-3AD203B41FA5}">
                      <a16:colId xmlns:a16="http://schemas.microsoft.com/office/drawing/2014/main" val="1590627258"/>
                    </a:ext>
                  </a:extLst>
                </a:gridCol>
                <a:gridCol w="865708">
                  <a:extLst>
                    <a:ext uri="{9D8B030D-6E8A-4147-A177-3AD203B41FA5}">
                      <a16:colId xmlns:a16="http://schemas.microsoft.com/office/drawing/2014/main" val="1894153269"/>
                    </a:ext>
                  </a:extLst>
                </a:gridCol>
                <a:gridCol w="1603166">
                  <a:extLst>
                    <a:ext uri="{9D8B030D-6E8A-4147-A177-3AD203B41FA5}">
                      <a16:colId xmlns:a16="http://schemas.microsoft.com/office/drawing/2014/main" val="335915514"/>
                    </a:ext>
                  </a:extLst>
                </a:gridCol>
              </a:tblGrid>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gridSpan="2">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備蓄品一覧</a:t>
                      </a:r>
                    </a:p>
                  </a:txBody>
                  <a:tcPr marL="6894" marR="6894" marT="6894"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dirty="0">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extLst>
                  <a:ext uri="{0D108BD9-81ED-4DB2-BD59-A6C34878D82A}">
                    <a16:rowId xmlns:a16="http://schemas.microsoft.com/office/drawing/2014/main" val="33306650"/>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7025557"/>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区分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名称</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数量</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備考</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0694727"/>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情報収集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携帯用ラジオ（電池２回分）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9866342"/>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3">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避難用具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ヘルメット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20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1454082"/>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軍手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20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79338914"/>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拡声器</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219974"/>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3">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移送用具</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車いす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2</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63879578"/>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ストレッチャー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6926625"/>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担架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4367647"/>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救命機材</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バール、ノコギリ、スコップ、ハンマー</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各２</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133966"/>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3">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代替設備</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懐中電灯と電池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5</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7123044"/>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ランタン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3</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155019"/>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ポータブル電源（</a:t>
                      </a: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191400mAh/708Wh</a:t>
                      </a: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4479880"/>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7">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生活用品</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カセットコンロ</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2</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5372823"/>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使い捨て食器</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100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36962471"/>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紙おむつ</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100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8927453"/>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使い捨てカイロ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20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37333105"/>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ベッド</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休憩室設置</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4222855"/>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衛生器具（体温計、血圧計など）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各１</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0931606"/>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ゴミ袋</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50</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1272705"/>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救護用具</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救急箱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1</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5950969"/>
                  </a:ext>
                </a:extLst>
              </a:tr>
              <a:tr h="259236">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846002041"/>
                  </a:ext>
                </a:extLst>
              </a:tr>
              <a:tr h="256500">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水や食料、毛布などの備蓄がない</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tc>
                  <a:txBody>
                    <a:bodyPr/>
                    <a:lstStyle/>
                    <a:p>
                      <a:pPr algn="l" fontAlgn="ctr"/>
                      <a:r>
                        <a:rPr lang="ja-JP" altLang="en-US" sz="8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　</a:t>
                      </a:r>
                    </a:p>
                  </a:txBody>
                  <a:tcPr marL="6894" marR="6894" marT="6894" marB="0" anchor="ctr">
                    <a:lnL>
                      <a:noFill/>
                    </a:lnL>
                    <a:lnR>
                      <a:noFill/>
                    </a:lnR>
                    <a:lnT>
                      <a:noFill/>
                    </a:lnT>
                    <a:lnB>
                      <a:noFill/>
                    </a:lnB>
                    <a:solidFill>
                      <a:srgbClr val="FFFFFF"/>
                    </a:solidFill>
                  </a:tcPr>
                </a:tc>
                <a:extLst>
                  <a:ext uri="{0D108BD9-81ED-4DB2-BD59-A6C34878D82A}">
                    <a16:rowId xmlns:a16="http://schemas.microsoft.com/office/drawing/2014/main" val="112559354"/>
                  </a:ext>
                </a:extLst>
              </a:tr>
              <a:tr h="256500">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94" marR="6894" marT="6894"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94" marR="6894" marT="6894"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94" marR="6894" marT="6894"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游ゴシック" panose="020B0400000000000000" pitchFamily="50" charset="-128"/>
                        <a:ea typeface="游ゴシック" panose="020B0400000000000000" pitchFamily="50" charset="-128"/>
                      </a:endParaRPr>
                    </a:p>
                  </a:txBody>
                  <a:tcPr marL="6894" marR="6894" marT="6894" marB="0" anchor="ctr">
                    <a:lnL>
                      <a:noFill/>
                    </a:lnL>
                    <a:lnR>
                      <a:noFill/>
                    </a:lnR>
                    <a:lnT>
                      <a:noFill/>
                    </a:lnT>
                    <a:lnB>
                      <a:noFill/>
                    </a:lnB>
                  </a:tcPr>
                </a:tc>
                <a:tc>
                  <a:txBody>
                    <a:bodyPr/>
                    <a:lstStyle/>
                    <a:p>
                      <a:pPr algn="l"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894" marR="6894" marT="6894" marB="0" anchor="ctr">
                    <a:lnL>
                      <a:noFill/>
                    </a:lnL>
                    <a:lnR>
                      <a:noFill/>
                    </a:lnR>
                    <a:lnT>
                      <a:noFill/>
                    </a:lnT>
                    <a:lnB>
                      <a:noFill/>
                    </a:lnB>
                  </a:tcPr>
                </a:tc>
                <a:extLst>
                  <a:ext uri="{0D108BD9-81ED-4DB2-BD59-A6C34878D82A}">
                    <a16:rowId xmlns:a16="http://schemas.microsoft.com/office/drawing/2014/main" val="2172795326"/>
                  </a:ext>
                </a:extLst>
              </a:tr>
            </a:tbl>
          </a:graphicData>
        </a:graphic>
      </p:graphicFrame>
    </p:spTree>
    <p:extLst>
      <p:ext uri="{BB962C8B-B14F-4D97-AF65-F5344CB8AC3E}">
        <p14:creationId xmlns:p14="http://schemas.microsoft.com/office/powerpoint/2010/main" val="1546151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丸ｺﾞｼｯｸM-PRO" panose="020F0600000000000000" pitchFamily="50" charset="-128"/>
                <a:ea typeface="HG丸ｺﾞｼｯｸM-PRO" panose="020F0600000000000000" pitchFamily="50" charset="-128"/>
              </a:rPr>
              <a:t>設問１</a:t>
            </a:r>
            <a:endPar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8677470" cy="2000548"/>
          </a:xfrm>
          <a:prstGeom prst="rect">
            <a:avLst/>
          </a:prstGeom>
          <a:noFill/>
        </p:spPr>
        <p:txBody>
          <a:bodyPr wrap="square" rtlCol="0">
            <a:spAutoFit/>
          </a:bodyPr>
          <a:lstStyle/>
          <a:p>
            <a:pPr lvl="0"/>
            <a:r>
              <a:rPr lang="ja-JP" altLang="en-US" sz="3200" dirty="0">
                <a:solidFill>
                  <a:prstClr val="black"/>
                </a:solidFill>
                <a:latin typeface="HG創英角ｺﾞｼｯｸUB" panose="020B0909000000000000" pitchFamily="49" charset="-128"/>
                <a:ea typeface="HG創英角ｺﾞｼｯｸUB" panose="020B0909000000000000" pitchFamily="49" charset="-128"/>
              </a:rPr>
              <a:t>①</a:t>
            </a:r>
            <a:r>
              <a:rPr lang="en-US" altLang="ja-JP" sz="3200" dirty="0">
                <a:solidFill>
                  <a:prstClr val="black"/>
                </a:solidFill>
                <a:latin typeface="HG創英角ｺﾞｼｯｸUB" panose="020B0909000000000000" pitchFamily="49" charset="-128"/>
                <a:ea typeface="HG創英角ｺﾞｼｯｸUB" panose="020B0909000000000000" pitchFamily="49" charset="-128"/>
              </a:rPr>
              <a:t>14:15 </a:t>
            </a:r>
            <a:r>
              <a:rPr lang="ja-JP" altLang="en-US" sz="3200" dirty="0">
                <a:solidFill>
                  <a:prstClr val="black"/>
                </a:solidFill>
                <a:latin typeface="HG創英角ｺﾞｼｯｸUB" panose="020B0909000000000000" pitchFamily="49" charset="-128"/>
                <a:ea typeface="HG創英角ｺﾞｼｯｸUB" panose="020B0909000000000000" pitchFamily="49" charset="-128"/>
              </a:rPr>
              <a:t>災害発生    </a:t>
            </a:r>
          </a:p>
          <a:p>
            <a:pPr lvl="0"/>
            <a:r>
              <a:rPr lang="ja-JP" altLang="en-US" sz="3200" dirty="0">
                <a:solidFill>
                  <a:prstClr val="black"/>
                </a:solidFill>
                <a:latin typeface="HG創英角ｺﾞｼｯｸUB" panose="020B0909000000000000" pitchFamily="49" charset="-128"/>
                <a:ea typeface="HG創英角ｺﾞｼｯｸUB" panose="020B0909000000000000" pitchFamily="49" charset="-128"/>
              </a:rPr>
              <a:t>  直後どのように行動しますか？</a:t>
            </a:r>
            <a:endParaRPr lang="en-US" altLang="ja-JP" sz="3200" dirty="0">
              <a:solidFill>
                <a:prstClr val="black"/>
              </a:solidFill>
              <a:latin typeface="HG創英角ｺﾞｼｯｸUB" panose="020B0909000000000000" pitchFamily="49" charset="-128"/>
              <a:ea typeface="HG創英角ｺﾞｼｯｸUB" panose="020B0909000000000000" pitchFamily="49" charset="-128"/>
            </a:endParaRPr>
          </a:p>
          <a:p>
            <a:pPr lvl="0"/>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揺れている真</a:t>
            </a:r>
            <a:r>
              <a:rPr lang="ja-JP" altLang="en-US" sz="2000" dirty="0" err="1">
                <a:solidFill>
                  <a:srgbClr val="C00000"/>
                </a:solidFill>
                <a:latin typeface="HG創英角ｺﾞｼｯｸUB" panose="020B0909000000000000" pitchFamily="49" charset="-128"/>
                <a:ea typeface="HG創英角ｺﾞｼｯｸUB" panose="020B0909000000000000" pitchFamily="49" charset="-128"/>
              </a:rPr>
              <a:t>っ</a:t>
            </a: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最中にどのような行動をとるか？</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a:t>
            </a:r>
          </a:p>
        </p:txBody>
      </p:sp>
    </p:spTree>
    <p:extLst>
      <p:ext uri="{BB962C8B-B14F-4D97-AF65-F5344CB8AC3E}">
        <p14:creationId xmlns:p14="http://schemas.microsoft.com/office/powerpoint/2010/main" val="2193417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設問２</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10142376" cy="2369880"/>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②</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14:25 </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発生後１０分    </a:t>
            </a: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地震が収まったらどのように行動しますか？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敷地内で待っているのか、公園のような広域避難所へ向かうのか？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2935112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設問３</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9" y="1372706"/>
            <a:ext cx="10142376" cy="3170099"/>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③</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14:45</a:t>
            </a:r>
          </a:p>
          <a:p>
            <a:pPr lvl="0"/>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  </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職員はそれぞれどのように行動しますか？   </a:t>
            </a: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利用者をどうしますか？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家に帰らせる？帰らせない？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保護者が迎えに来た人は帰らせる。一人暮らしの人は？</a:t>
            </a: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1202523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a:t>
            </a:r>
            <a:r>
              <a:rPr kumimoji="1" lang="en-US" altLang="ja-JP"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4</a:t>
            </a:r>
            <a:endPar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9" y="1372706"/>
            <a:ext cx="10142376" cy="3354765"/>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④</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15:00  </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トイレをどうするか？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タンクに水は溜まっているが、１回流すと水道が停止しているので、補充はされない。</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川に水を汲みに行く？ </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下</a:t>
            </a: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水道は大丈夫？</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ビニール袋を活用？</a:t>
            </a:r>
          </a:p>
        </p:txBody>
      </p:sp>
    </p:spTree>
    <p:extLst>
      <p:ext uri="{BB962C8B-B14F-4D97-AF65-F5344CB8AC3E}">
        <p14:creationId xmlns:p14="http://schemas.microsoft.com/office/powerpoint/2010/main" val="139945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550506" y="485192"/>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設問５</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867746" y="1260739"/>
            <a:ext cx="10720874" cy="4708981"/>
          </a:xfrm>
          <a:prstGeom prst="rect">
            <a:avLst/>
          </a:prstGeom>
          <a:noFill/>
        </p:spPr>
        <p:txBody>
          <a:bodyPr wrap="square" rtlCol="0">
            <a:spAutoFit/>
          </a:bodyPr>
          <a:lstStyle/>
          <a:p>
            <a:pPr lvl="0"/>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⑤建物は棚が倒れ、蛍光灯も天井から落ち、ぶら下がっている。</a:t>
            </a:r>
          </a:p>
          <a:p>
            <a:pPr lvl="0"/>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　窓は飛散防止フィルムが張っていなかったため、完全に割れ、ガラスの破片が飛び散っている。書庫は倒れ、机の上のものはすべて床に投げ出されている。</a:t>
            </a:r>
          </a:p>
          <a:p>
            <a:pPr lvl="0"/>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　ただ建物診断を行ったところ、建物自体にひどい損傷はなく使えるようだ。</a:t>
            </a:r>
          </a:p>
          <a:p>
            <a:pPr lvl="0"/>
            <a:r>
              <a:rPr lang="ja-JP" altLang="en-US" sz="2400" dirty="0">
                <a:solidFill>
                  <a:prstClr val="black"/>
                </a:solidFill>
                <a:latin typeface="HG創英角ｺﾞｼｯｸUB" panose="020B0909000000000000" pitchFamily="49" charset="-128"/>
                <a:ea typeface="HG創英角ｺﾞｼｯｸUB" panose="020B0909000000000000" pitchFamily="49" charset="-128"/>
              </a:rPr>
              <a:t>　片付けをして部屋が利用可能になるのにどれくらいかかると思われるか？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発災後、どれくらいたったら、建物の中に入れる？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何人で片づける？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片付け終わるのにかかる時間は？</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350150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設問６</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10142376" cy="4708981"/>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⑥</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16:00</a:t>
            </a:r>
          </a:p>
          <a:p>
            <a:pPr lvl="0"/>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  </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アルバイト職員３名と正規職員２名が自宅が気になるので帰りたいと申し出た。</a:t>
            </a: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今後の対応をどうするか？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残るのは正職員６名アルバイト１名（⑦⑧⑬⑮が返りたいと希望）</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役割分担をどうするか？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何に何人の人数が配置できるか？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2608406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設問７</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29" y="1335384"/>
            <a:ext cx="9638523" cy="4462760"/>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⑦</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16:30</a:t>
            </a: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近隣に住む高齢の方が、避難所では生活できそうにないので、ここで一緒に避難したいと尋ねてきました。どうしますか？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避難を許可？　ＯＲ　不許可？</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歩いて１５分くらいのところに、一般の避難所はある。そちらに行ってもらう？</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一人を許可すると、次々やってくる可能性も。</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2310452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設問８</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10142376" cy="4770537"/>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⑧</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17:00</a:t>
            </a: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現時点で残っている利用者は１３名。夕飯をどうするか？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作業所内には食料の確保がない。</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近隣のコンビニも締まっている。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市役所まで行けば、備蓄食料がもらえるか？もしもらえなければ？</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rPr>
              <a:t> </a:t>
            </a:r>
          </a:p>
        </p:txBody>
      </p:sp>
    </p:spTree>
    <p:extLst>
      <p:ext uri="{BB962C8B-B14F-4D97-AF65-F5344CB8AC3E}">
        <p14:creationId xmlns:p14="http://schemas.microsoft.com/office/powerpoint/2010/main" val="3692950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3592286" cy="400110"/>
          </a:xfrm>
          <a:prstGeom prst="rect">
            <a:avLst/>
          </a:prstGeom>
          <a:noFill/>
        </p:spPr>
        <p:txBody>
          <a:bodyPr wrap="square" rtlCol="0">
            <a:spAutoFit/>
          </a:bodyPr>
          <a:lstStyle/>
          <a:p>
            <a:r>
              <a:rPr kumimoji="1" lang="en-US" altLang="ja-JP" sz="2000" dirty="0" err="1">
                <a:solidFill>
                  <a:srgbClr val="C00000"/>
                </a:solidFill>
                <a:latin typeface="HG丸ｺﾞｼｯｸM-PRO" panose="020F0600000000000000" pitchFamily="50" charset="-128"/>
                <a:ea typeface="HG丸ｺﾞｼｯｸM-PRO" panose="020F0600000000000000" pitchFamily="50" charset="-128"/>
              </a:rPr>
              <a:t>BCP</a:t>
            </a:r>
            <a:r>
              <a:rPr kumimoji="1" lang="ja-JP" altLang="en-US" sz="2000" dirty="0">
                <a:solidFill>
                  <a:srgbClr val="C00000"/>
                </a:solidFill>
                <a:latin typeface="HG丸ｺﾞｼｯｸM-PRO" panose="020F0600000000000000" pitchFamily="50" charset="-128"/>
                <a:ea typeface="HG丸ｺﾞｼｯｸM-PRO" panose="020F0600000000000000" pitchFamily="50" charset="-128"/>
              </a:rPr>
              <a:t>シミュレーションの目的</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34277" y="1735494"/>
            <a:ext cx="8677470" cy="1292662"/>
          </a:xfrm>
          <a:prstGeom prst="rect">
            <a:avLst/>
          </a:prstGeom>
          <a:noFill/>
        </p:spPr>
        <p:txBody>
          <a:bodyPr wrap="square" rtlCol="0">
            <a:spAutoFit/>
          </a:bodyPr>
          <a:lstStyle/>
          <a:p>
            <a:pPr marL="342900" indent="-342900">
              <a:buAutoNum type="arabicPeriod"/>
            </a:pPr>
            <a:r>
              <a:rPr kumimoji="1" lang="ja-JP" altLang="en-US" sz="2000" dirty="0">
                <a:latin typeface="HG創英角ｺﾞｼｯｸUB" panose="020B0909000000000000" pitchFamily="49" charset="-128"/>
                <a:ea typeface="HG創英角ｺﾞｼｯｸUB" panose="020B0909000000000000" pitchFamily="49" charset="-128"/>
              </a:rPr>
              <a:t>仮想の施設を想定し、災害発生後の対応をみんなで考える。</a:t>
            </a:r>
            <a:endParaRPr kumimoji="1" lang="en-US" altLang="ja-JP" sz="2000" dirty="0">
              <a:latin typeface="HG創英角ｺﾞｼｯｸUB" panose="020B0909000000000000" pitchFamily="49" charset="-128"/>
              <a:ea typeface="HG創英角ｺﾞｼｯｸUB" panose="020B0909000000000000" pitchFamily="49" charset="-128"/>
            </a:endParaRPr>
          </a:p>
          <a:p>
            <a:pPr marL="342900" indent="-342900">
              <a:buAutoNum type="arabicPeriod"/>
            </a:pPr>
            <a:endParaRPr lang="en-US" altLang="ja-JP" sz="2000" dirty="0">
              <a:latin typeface="HG創英角ｺﾞｼｯｸUB" panose="020B0909000000000000" pitchFamily="49" charset="-128"/>
              <a:ea typeface="HG創英角ｺﾞｼｯｸUB" panose="020B0909000000000000" pitchFamily="49" charset="-128"/>
            </a:endParaRPr>
          </a:p>
          <a:p>
            <a:pPr marL="342900" indent="-342900">
              <a:buAutoNum type="arabicPeriod"/>
            </a:pPr>
            <a:r>
              <a:rPr kumimoji="1" lang="ja-JP" altLang="en-US" sz="2000" dirty="0">
                <a:latin typeface="HG創英角ｺﾞｼｯｸUB" panose="020B0909000000000000" pitchFamily="49" charset="-128"/>
                <a:ea typeface="HG創英角ｺﾞｼｯｸUB" panose="020B0909000000000000" pitchFamily="49" charset="-128"/>
              </a:rPr>
              <a:t>その時出てきた課題をＢＣＰに反映させ、実践的なＢＣＰ作成を支援</a:t>
            </a:r>
            <a:endParaRPr kumimoji="1" lang="en-US" altLang="ja-JP" sz="2000" dirty="0">
              <a:latin typeface="HG創英角ｺﾞｼｯｸUB" panose="020B0909000000000000" pitchFamily="49" charset="-128"/>
              <a:ea typeface="HG創英角ｺﾞｼｯｸUB" panose="020B0909000000000000" pitchFamily="49" charset="-128"/>
            </a:endParaRPr>
          </a:p>
          <a:p>
            <a:endParaRPr lang="en-US" altLang="ja-JP" dirty="0"/>
          </a:p>
        </p:txBody>
      </p:sp>
    </p:spTree>
    <p:extLst>
      <p:ext uri="{BB962C8B-B14F-4D97-AF65-F5344CB8AC3E}">
        <p14:creationId xmlns:p14="http://schemas.microsoft.com/office/powerpoint/2010/main" val="3944984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466530" y="382556"/>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設問９</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8" y="1055465"/>
            <a:ext cx="10608907" cy="4401205"/>
          </a:xfrm>
          <a:prstGeom prst="rect">
            <a:avLst/>
          </a:prstGeom>
          <a:noFill/>
        </p:spPr>
        <p:txBody>
          <a:bodyPr wrap="square" rtlCol="0">
            <a:spAutoFit/>
          </a:bodyPr>
          <a:lstStyle/>
          <a:p>
            <a:pPr lvl="0"/>
            <a:r>
              <a:rPr lang="ja-JP" altLang="en-US" sz="2800">
                <a:solidFill>
                  <a:prstClr val="black"/>
                </a:solidFill>
                <a:latin typeface="HG創英角ｺﾞｼｯｸUB" panose="020B0909000000000000" pitchFamily="49" charset="-128"/>
                <a:ea typeface="HG創英角ｺﾞｼｯｸUB" panose="020B0909000000000000" pitchFamily="49" charset="-128"/>
              </a:rPr>
              <a:t>⑨</a:t>
            </a:r>
            <a:r>
              <a:rPr lang="en-US" altLang="ja-JP" sz="2800">
                <a:solidFill>
                  <a:prstClr val="black"/>
                </a:solidFill>
                <a:latin typeface="HG創英角ｺﾞｼｯｸUB" panose="020B0909000000000000" pitchFamily="49" charset="-128"/>
                <a:ea typeface="HG創英角ｺﾞｼｯｸUB" panose="020B0909000000000000" pitchFamily="49" charset="-128"/>
              </a:rPr>
              <a:t>19</a:t>
            </a:r>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a:t>
            </a:r>
            <a:r>
              <a:rPr lang="en-US" altLang="ja-JP" sz="2800" dirty="0">
                <a:solidFill>
                  <a:prstClr val="black"/>
                </a:solidFill>
                <a:latin typeface="HG創英角ｺﾞｼｯｸUB" panose="020B0909000000000000" pitchFamily="49" charset="-128"/>
                <a:ea typeface="HG創英角ｺﾞｼｯｸUB" panose="020B0909000000000000" pitchFamily="49" charset="-128"/>
              </a:rPr>
              <a:t>00</a:t>
            </a:r>
          </a:p>
          <a:p>
            <a:pPr lvl="0"/>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　利用者の宿泊場所を確保しなければならない、どうするか？ </a:t>
            </a:r>
          </a:p>
          <a:p>
            <a:pPr lvl="0"/>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  宿泊が可能な職員希望を聞いたら、施設長を含め４名しかいなかった</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１０人の利用者に対して、４名の職員で足りるのか？</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他に応援者はいないのか？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lvl="0"/>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欠席している職員２名やアルバイト２名と連絡を取るのか？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近隣の人にお願いすることはできるのか？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endParaRPr>
          </a:p>
        </p:txBody>
      </p:sp>
    </p:spTree>
    <p:extLst>
      <p:ext uri="{BB962C8B-B14F-4D97-AF65-F5344CB8AC3E}">
        <p14:creationId xmlns:p14="http://schemas.microsoft.com/office/powerpoint/2010/main" val="1039709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設問１０</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9" y="1372706"/>
            <a:ext cx="10142376" cy="3046988"/>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⑩安否確認はいつ開始しますか？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５名の欠席者について、何人の人が避けるのか？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ふだんなら３０分くらいで済みそうだが、信号が停止し、渋滞状況も考えると３、４時間はかかると思われる。</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優先すべき事項は何か？</a:t>
            </a:r>
          </a:p>
        </p:txBody>
      </p:sp>
    </p:spTree>
    <p:extLst>
      <p:ext uri="{BB962C8B-B14F-4D97-AF65-F5344CB8AC3E}">
        <p14:creationId xmlns:p14="http://schemas.microsoft.com/office/powerpoint/2010/main" val="215516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a:t>
            </a:r>
            <a:r>
              <a:rPr lang="ja-JP" altLang="en-US" sz="2000" dirty="0">
                <a:solidFill>
                  <a:srgbClr val="C00000"/>
                </a:solidFill>
                <a:latin typeface="HG丸ｺﾞｼｯｸM-PRO" panose="020F0600000000000000" pitchFamily="50" charset="-128"/>
                <a:ea typeface="HG丸ｺﾞｼｯｸM-PRO" panose="020F0600000000000000" pitchFamily="50" charset="-128"/>
              </a:rPr>
              <a:t>１１</a:t>
            </a:r>
            <a:endPar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9" y="1372706"/>
            <a:ext cx="10142376" cy="2739211"/>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⑪全体ミーティングは何時にやりますか？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被災した直後？</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だいぶ落ち着いてからする方が良い？</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それとも両方？</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みんなでした方が良いこと、分担してした方が良いことなどはあるか？</a:t>
            </a:r>
          </a:p>
        </p:txBody>
      </p:sp>
    </p:spTree>
    <p:extLst>
      <p:ext uri="{BB962C8B-B14F-4D97-AF65-F5344CB8AC3E}">
        <p14:creationId xmlns:p14="http://schemas.microsoft.com/office/powerpoint/2010/main" val="1422473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設問１２</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905069" y="1372706"/>
            <a:ext cx="10142376" cy="3600986"/>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⑫行政への報告と必要物資の調達（行政からもらえるものはあるか？）いつするか？</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 </a:t>
            </a:r>
            <a:endParaRPr lang="en-US" altLang="ja-JP" sz="3600" dirty="0">
              <a:solidFill>
                <a:prstClr val="black"/>
              </a:solidFill>
              <a:latin typeface="HG創英角ｺﾞｼｯｸUB" panose="020B0909000000000000" pitchFamily="49" charset="-128"/>
              <a:ea typeface="HG創英角ｺﾞｼｯｸUB" panose="020B0909000000000000" pitchFamily="49" charset="-128"/>
            </a:endParaRPr>
          </a:p>
          <a:p>
            <a:pPr lvl="0">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あまり早くに行っても、行政も混乱していると思われる。</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ただ蓄えがないので、できれば行政に行って調達ができれば。</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defRPr/>
            </a:pPr>
            <a:r>
              <a:rPr lang="ja-JP" altLang="en-US" sz="2000" dirty="0">
                <a:solidFill>
                  <a:srgbClr val="C00000"/>
                </a:solidFill>
                <a:latin typeface="HG創英角ｺﾞｼｯｸUB" panose="020B0909000000000000" pitchFamily="49" charset="-128"/>
                <a:ea typeface="HG創英角ｺﾞｼｯｸUB" panose="020B0909000000000000" pitchFamily="49" charset="-128"/>
              </a:rPr>
              <a:t>災害時の報告の様式も聞いていない。報告の必要はあるのか？</a:t>
            </a: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defRPr/>
            </a:pPr>
            <a:endParaRPr lang="en-US" altLang="ja-JP" sz="2000" dirty="0">
              <a:solidFill>
                <a:srgbClr val="C00000"/>
              </a:solidFill>
              <a:latin typeface="HG創英角ｺﾞｼｯｸUB" panose="020B0909000000000000" pitchFamily="49" charset="-128"/>
              <a:ea typeface="HG創英角ｺﾞｼｯｸUB" panose="020B0909000000000000" pitchFamily="49" charset="-128"/>
            </a:endParaRPr>
          </a:p>
          <a:p>
            <a:pPr lvl="0"/>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p:txBody>
      </p:sp>
    </p:spTree>
    <p:extLst>
      <p:ext uri="{BB962C8B-B14F-4D97-AF65-F5344CB8AC3E}">
        <p14:creationId xmlns:p14="http://schemas.microsoft.com/office/powerpoint/2010/main" val="2127415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設問</a:t>
            </a:r>
            <a:r>
              <a:rPr kumimoji="1" lang="en-US" altLang="ja-JP"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13</a:t>
            </a:r>
            <a:endPar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024812" y="1074126"/>
            <a:ext cx="10489164" cy="4216539"/>
          </a:xfrm>
          <a:prstGeom prst="rect">
            <a:avLst/>
          </a:prstGeom>
          <a:noFill/>
        </p:spPr>
        <p:txBody>
          <a:bodyPr wrap="square" rtlCol="0">
            <a:spAutoFit/>
          </a:bodyPr>
          <a:lstStyle/>
          <a:p>
            <a:pPr lvl="0"/>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⑬</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18</a:t>
            </a:r>
            <a:r>
              <a:rPr lang="ja-JP" altLang="en-US" sz="3600" dirty="0">
                <a:solidFill>
                  <a:prstClr val="black"/>
                </a:solidFill>
                <a:latin typeface="HG創英角ｺﾞｼｯｸUB" panose="020B0909000000000000" pitchFamily="49" charset="-128"/>
                <a:ea typeface="HG創英角ｺﾞｼｯｸUB" panose="020B0909000000000000" pitchFamily="49" charset="-128"/>
              </a:rPr>
              <a:t>：</a:t>
            </a:r>
            <a:r>
              <a:rPr lang="en-US" altLang="ja-JP" sz="3600" dirty="0">
                <a:solidFill>
                  <a:prstClr val="black"/>
                </a:solidFill>
                <a:latin typeface="HG創英角ｺﾞｼｯｸUB" panose="020B0909000000000000" pitchFamily="49" charset="-128"/>
                <a:ea typeface="HG創英角ｺﾞｼｯｸUB" panose="020B0909000000000000" pitchFamily="49" charset="-128"/>
              </a:rPr>
              <a:t>00</a:t>
            </a:r>
          </a:p>
          <a:p>
            <a:pPr lvl="0"/>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　</a:t>
            </a:r>
            <a:r>
              <a:rPr lang="en-US" altLang="ja-JP" sz="2800" dirty="0">
                <a:solidFill>
                  <a:prstClr val="black"/>
                </a:solidFill>
                <a:latin typeface="HG創英角ｺﾞｼｯｸUB" panose="020B0909000000000000" pitchFamily="49" charset="-128"/>
                <a:ea typeface="HG創英角ｺﾞｼｯｸUB" panose="020B0909000000000000" pitchFamily="49" charset="-128"/>
              </a:rPr>
              <a:t>16</a:t>
            </a:r>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時に本日欠席の利用者の安否確認行ってみたが、利用者２名は不在で見つからなかった。</a:t>
            </a:r>
            <a:endParaRPr lang="en-US" altLang="ja-JP" sz="28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2800" dirty="0">
                <a:solidFill>
                  <a:prstClr val="black"/>
                </a:solidFill>
                <a:latin typeface="HG創英角ｺﾞｼｯｸUB" panose="020B0909000000000000" pitchFamily="49" charset="-128"/>
                <a:ea typeface="HG創英角ｺﾞｼｯｸUB" panose="020B0909000000000000" pitchFamily="49" charset="-128"/>
              </a:rPr>
              <a:t>　不在だった利用者２名が訪れ、避難者へ行ったが避難できそうにないとのことだった。どのように対応しますか？ </a:t>
            </a:r>
            <a:endParaRPr kumimoji="1" lang="en-US" altLang="ja-JP" sz="28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２名は母との二人世帯で合計４名。</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ただこちらも備蓄品もなければ寝具もない。</a:t>
            </a: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創英角ｺﾞｼｯｸUB" panose="020B0909000000000000" pitchFamily="49" charset="-128"/>
                <a:ea typeface="HG創英角ｺﾞｼｯｸUB" panose="020B0909000000000000" pitchFamily="49" charset="-128"/>
                <a:cs typeface="+mn-cs"/>
              </a:rPr>
              <a:t>宿泊の人手もないので、お母さんに手伝っていただくとありたい気もするが、１人は高齢。</a:t>
            </a:r>
          </a:p>
        </p:txBody>
      </p:sp>
    </p:spTree>
    <p:extLst>
      <p:ext uri="{BB962C8B-B14F-4D97-AF65-F5344CB8AC3E}">
        <p14:creationId xmlns:p14="http://schemas.microsoft.com/office/powerpoint/2010/main" val="149042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災害想定</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8677470" cy="3785652"/>
          </a:xfrm>
          <a:prstGeom prst="rect">
            <a:avLst/>
          </a:prstGeom>
          <a:noFill/>
        </p:spPr>
        <p:txBody>
          <a:bodyPr wrap="square" rtlCol="0">
            <a:spAutoFit/>
          </a:bodyPr>
          <a:lstStyle/>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災害発生時刻　　　１１月２２日（火）午後</a:t>
            </a:r>
            <a:r>
              <a:rPr lang="en-US" altLang="ja-JP" sz="2000" dirty="0">
                <a:solidFill>
                  <a:prstClr val="black"/>
                </a:solidFill>
                <a:latin typeface="HG創英角ｺﾞｼｯｸUB" panose="020B0909000000000000" pitchFamily="49" charset="-128"/>
                <a:ea typeface="HG創英角ｺﾞｼｯｸUB" panose="020B0909000000000000" pitchFamily="49" charset="-128"/>
              </a:rPr>
              <a:t>2</a:t>
            </a:r>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a:t>
            </a:r>
            <a:r>
              <a:rPr lang="en-US" altLang="ja-JP" sz="2000" dirty="0">
                <a:solidFill>
                  <a:prstClr val="black"/>
                </a:solidFill>
                <a:latin typeface="HG創英角ｺﾞｼｯｸUB" panose="020B0909000000000000" pitchFamily="49" charset="-128"/>
                <a:ea typeface="HG創英角ｺﾞｼｯｸUB" panose="020B0909000000000000" pitchFamily="49" charset="-128"/>
              </a:rPr>
              <a:t>15</a:t>
            </a:r>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に大地震が発生</a:t>
            </a:r>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r>
              <a:rPr lang="en-US" altLang="ja-JP" sz="2000" dirty="0">
                <a:solidFill>
                  <a:prstClr val="black"/>
                </a:solidFill>
                <a:latin typeface="HG創英角ｺﾞｼｯｸUB" panose="020B0909000000000000" pitchFamily="49" charset="-128"/>
                <a:ea typeface="HG創英角ｺﾞｼｯｸUB" panose="020B0909000000000000" pitchFamily="49" charset="-128"/>
              </a:rPr>
              <a:t>	</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災害規模　　　　　震度</a:t>
            </a:r>
            <a:r>
              <a:rPr lang="en-US" altLang="ja-JP" sz="2000" dirty="0">
                <a:solidFill>
                  <a:prstClr val="black"/>
                </a:solidFill>
                <a:latin typeface="HG創英角ｺﾞｼｯｸUB" panose="020B0909000000000000" pitchFamily="49" charset="-128"/>
                <a:ea typeface="HG創英角ｺﾞｼｯｸUB" panose="020B0909000000000000" pitchFamily="49" charset="-128"/>
              </a:rPr>
              <a:t>7</a:t>
            </a:r>
          </a:p>
          <a:p>
            <a:pPr lvl="0"/>
            <a:r>
              <a:rPr lang="en-US" altLang="ja-JP" sz="2000" dirty="0">
                <a:solidFill>
                  <a:prstClr val="black"/>
                </a:solidFill>
                <a:latin typeface="HG創英角ｺﾞｼｯｸUB" panose="020B0909000000000000" pitchFamily="49" charset="-128"/>
                <a:ea typeface="HG創英角ｺﾞｼｯｸUB" panose="020B0909000000000000" pitchFamily="49" charset="-128"/>
              </a:rPr>
              <a:t>	</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ライフライン　　　電気　　停止</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水道　　停止</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ガス　　停止</a:t>
            </a:r>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endParaRPr lang="ja-JP" altLang="en-US" sz="20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インフラ　　　　　固定電話　　停止</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携帯電話　　発災後３０分で不通</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鉄道　　停止</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バス　　停止</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685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C14835D-AC29-482F-9868-7F07EED365BB}"/>
              </a:ext>
            </a:extLst>
          </p:cNvPr>
          <p:cNvSpPr txBox="1"/>
          <p:nvPr/>
        </p:nvSpPr>
        <p:spPr>
          <a:xfrm>
            <a:off x="905069" y="559837"/>
            <a:ext cx="13995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施設想定</a:t>
            </a:r>
          </a:p>
        </p:txBody>
      </p:sp>
      <p:sp>
        <p:nvSpPr>
          <p:cNvPr id="3" name="テキスト ボックス 2">
            <a:extLst>
              <a:ext uri="{FF2B5EF4-FFF2-40B4-BE49-F238E27FC236}">
                <a16:creationId xmlns:a16="http://schemas.microsoft.com/office/drawing/2014/main" id="{44784B3A-606E-45A7-BBE4-88EFBD783B3B}"/>
              </a:ext>
            </a:extLst>
          </p:cNvPr>
          <p:cNvSpPr txBox="1"/>
          <p:nvPr/>
        </p:nvSpPr>
        <p:spPr>
          <a:xfrm>
            <a:off x="1380930" y="1335384"/>
            <a:ext cx="8677470" cy="3785652"/>
          </a:xfrm>
          <a:prstGeom prst="rect">
            <a:avLst/>
          </a:prstGeom>
          <a:noFill/>
        </p:spPr>
        <p:txBody>
          <a:bodyPr wrap="square" rtlCol="0">
            <a:spAutoFit/>
          </a:bodyPr>
          <a:lstStyle/>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障害者生活介護事業所　ゆめかぜ</a:t>
            </a:r>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endParaRPr lang="ja-JP" altLang="en-US" sz="20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利用者数　　　　　　２５名</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職員数　正規職員　　１０名</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アルバイト　６名</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車両数　　　　　　　４台</a:t>
            </a:r>
          </a:p>
          <a:p>
            <a:pPr lvl="0"/>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endParaRPr lang="en-US" altLang="ja-JP" sz="2000" dirty="0">
              <a:solidFill>
                <a:prstClr val="black"/>
              </a:solidFill>
              <a:latin typeface="HG創英角ｺﾞｼｯｸUB" panose="020B0909000000000000" pitchFamily="49" charset="-128"/>
              <a:ea typeface="HG創英角ｺﾞｼｯｸUB" panose="020B0909000000000000" pitchFamily="49" charset="-128"/>
            </a:endParaRP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　</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災害時は利用者５名欠席</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職員は２名、アルバイト２名は非番で勤務していない。</a:t>
            </a:r>
          </a:p>
          <a:p>
            <a:pPr lvl="0"/>
            <a:r>
              <a:rPr lang="ja-JP" altLang="en-US" sz="2000" dirty="0">
                <a:solidFill>
                  <a:prstClr val="black"/>
                </a:solidFill>
                <a:latin typeface="HG創英角ｺﾞｼｯｸUB" panose="020B0909000000000000" pitchFamily="49" charset="-128"/>
                <a:ea typeface="HG創英角ｺﾞｼｯｸUB" panose="020B0909000000000000" pitchFamily="49" charset="-128"/>
              </a:rPr>
              <a:t>所有する車４台に損傷なし</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3964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オブジェクト 3">
            <a:extLst>
              <a:ext uri="{FF2B5EF4-FFF2-40B4-BE49-F238E27FC236}">
                <a16:creationId xmlns:a16="http://schemas.microsoft.com/office/drawing/2014/main" id="{A0F7F4CF-6F14-4DE9-9B1D-001D31CCD1F4}"/>
              </a:ext>
            </a:extLst>
          </p:cNvPr>
          <p:cNvGraphicFramePr>
            <a:graphicFrameLocks noChangeAspect="1"/>
          </p:cNvGraphicFramePr>
          <p:nvPr>
            <p:extLst/>
          </p:nvPr>
        </p:nvGraphicFramePr>
        <p:xfrm>
          <a:off x="1007924" y="755780"/>
          <a:ext cx="9456649" cy="5771243"/>
        </p:xfrm>
        <a:graphic>
          <a:graphicData uri="http://schemas.openxmlformats.org/presentationml/2006/ole">
            <mc:AlternateContent xmlns:mc="http://schemas.openxmlformats.org/markup-compatibility/2006">
              <mc:Choice xmlns:v="urn:schemas-microsoft-com:vml" Requires="v">
                <p:oleObj spid="_x0000_s7175" name="Worksheet" r:id="rId3" imgW="7039148" imgH="4295948" progId="Excel.Sheet.12">
                  <p:embed/>
                </p:oleObj>
              </mc:Choice>
              <mc:Fallback>
                <p:oleObj name="Worksheet" r:id="rId3" imgW="7039148" imgH="4295948" progId="Excel.Sheet.12">
                  <p:embed/>
                  <p:pic>
                    <p:nvPicPr>
                      <p:cNvPr id="4" name="オブジェクト 3">
                        <a:extLst>
                          <a:ext uri="{FF2B5EF4-FFF2-40B4-BE49-F238E27FC236}">
                            <a16:creationId xmlns:a16="http://schemas.microsoft.com/office/drawing/2014/main" id="{A0F7F4CF-6F14-4DE9-9B1D-001D31CCD1F4}"/>
                          </a:ext>
                        </a:extLst>
                      </p:cNvPr>
                      <p:cNvPicPr/>
                      <p:nvPr/>
                    </p:nvPicPr>
                    <p:blipFill>
                      <a:blip r:embed="rId4"/>
                      <a:stretch>
                        <a:fillRect/>
                      </a:stretch>
                    </p:blipFill>
                    <p:spPr>
                      <a:xfrm>
                        <a:off x="1007924" y="755780"/>
                        <a:ext cx="9456649" cy="5771243"/>
                      </a:xfrm>
                      <a:prstGeom prst="rect">
                        <a:avLst/>
                      </a:prstGeom>
                    </p:spPr>
                  </p:pic>
                </p:oleObj>
              </mc:Fallback>
            </mc:AlternateContent>
          </a:graphicData>
        </a:graphic>
      </p:graphicFrame>
      <p:sp>
        <p:nvSpPr>
          <p:cNvPr id="5" name="テキスト ボックス 4">
            <a:extLst>
              <a:ext uri="{FF2B5EF4-FFF2-40B4-BE49-F238E27FC236}">
                <a16:creationId xmlns:a16="http://schemas.microsoft.com/office/drawing/2014/main" id="{9A129C44-CBA9-471A-9371-D2498855FB91}"/>
              </a:ext>
            </a:extLst>
          </p:cNvPr>
          <p:cNvSpPr txBox="1"/>
          <p:nvPr/>
        </p:nvSpPr>
        <p:spPr>
          <a:xfrm>
            <a:off x="774441" y="355670"/>
            <a:ext cx="209938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職員の状況</a:t>
            </a:r>
          </a:p>
        </p:txBody>
      </p:sp>
    </p:spTree>
    <p:extLst>
      <p:ext uri="{BB962C8B-B14F-4D97-AF65-F5344CB8AC3E}">
        <p14:creationId xmlns:p14="http://schemas.microsoft.com/office/powerpoint/2010/main" val="1554083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E6876320-C282-4BF6-9786-CD4795B6C03B}"/>
              </a:ext>
            </a:extLst>
          </p:cNvPr>
          <p:cNvGraphicFramePr>
            <a:graphicFrameLocks noGrp="1"/>
          </p:cNvGraphicFramePr>
          <p:nvPr>
            <p:extLst/>
          </p:nvPr>
        </p:nvGraphicFramePr>
        <p:xfrm>
          <a:off x="3013789" y="186613"/>
          <a:ext cx="7893697" cy="6265339"/>
        </p:xfrm>
        <a:graphic>
          <a:graphicData uri="http://schemas.openxmlformats.org/drawingml/2006/table">
            <a:tbl>
              <a:tblPr/>
              <a:tblGrid>
                <a:gridCol w="339787">
                  <a:extLst>
                    <a:ext uri="{9D8B030D-6E8A-4147-A177-3AD203B41FA5}">
                      <a16:colId xmlns:a16="http://schemas.microsoft.com/office/drawing/2014/main" val="3674535097"/>
                    </a:ext>
                  </a:extLst>
                </a:gridCol>
                <a:gridCol w="284312">
                  <a:extLst>
                    <a:ext uri="{9D8B030D-6E8A-4147-A177-3AD203B41FA5}">
                      <a16:colId xmlns:a16="http://schemas.microsoft.com/office/drawing/2014/main" val="1078905287"/>
                    </a:ext>
                  </a:extLst>
                </a:gridCol>
                <a:gridCol w="305115">
                  <a:extLst>
                    <a:ext uri="{9D8B030D-6E8A-4147-A177-3AD203B41FA5}">
                      <a16:colId xmlns:a16="http://schemas.microsoft.com/office/drawing/2014/main" val="345337600"/>
                    </a:ext>
                  </a:extLst>
                </a:gridCol>
                <a:gridCol w="1054034">
                  <a:extLst>
                    <a:ext uri="{9D8B030D-6E8A-4147-A177-3AD203B41FA5}">
                      <a16:colId xmlns:a16="http://schemas.microsoft.com/office/drawing/2014/main" val="3939321485"/>
                    </a:ext>
                  </a:extLst>
                </a:gridCol>
                <a:gridCol w="1340657">
                  <a:extLst>
                    <a:ext uri="{9D8B030D-6E8A-4147-A177-3AD203B41FA5}">
                      <a16:colId xmlns:a16="http://schemas.microsoft.com/office/drawing/2014/main" val="4213284528"/>
                    </a:ext>
                  </a:extLst>
                </a:gridCol>
                <a:gridCol w="4569792">
                  <a:extLst>
                    <a:ext uri="{9D8B030D-6E8A-4147-A177-3AD203B41FA5}">
                      <a16:colId xmlns:a16="http://schemas.microsoft.com/office/drawing/2014/main" val="2337401738"/>
                    </a:ext>
                  </a:extLst>
                </a:gridCol>
              </a:tblGrid>
              <a:tr h="224256">
                <a:tc gridSpan="3">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利用者状況</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90536"/>
                  </a:ext>
                </a:extLst>
              </a:tr>
              <a:tr h="224256">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年齢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ctr"/>
                      <a:r>
                        <a:rPr lang="ja-JP" altLang="en-US" sz="700" b="1" i="0" u="none" strike="noStrike">
                          <a:solidFill>
                            <a:srgbClr val="000000"/>
                          </a:solidFill>
                          <a:effectLst/>
                          <a:latin typeface="ＭＳ Ｐゴシック" panose="020B0600070205080204" pitchFamily="50" charset="-128"/>
                          <a:ea typeface="ＭＳ Ｐゴシック" panose="020B0600070205080204" pitchFamily="50" charset="-128"/>
                        </a:rPr>
                        <a:t>性別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家族構成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障害名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補足事項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3427673024"/>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zh-TW"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身体障害１級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車いす使用、少し立てる。支えが有れば可能です。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84123541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97595714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母（</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80</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代）、妹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療育</a:t>
                      </a: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言語理解力はある。気分が高まっているときは多動気味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4054952000"/>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ASD</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。こだわり強く、聴覚過敏</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313305777"/>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電動車いす。前方への屈曲強く、排尿や着替えが</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人介助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136971697"/>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電動車いす。てんかん発作にて失神。発作対応の座薬持参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622360625"/>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年前の母死去より寂しさから周囲に依存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411411162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876317110"/>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父、母、姉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療育</a:t>
                      </a: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重度知的障害。発話しないが、こちらの言語は理解してる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4046311819"/>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療育</a:t>
                      </a: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B2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軽度知的障害。生真面目で細かい作業は得意。</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501596957"/>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簡易電動車いす。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505881947"/>
                  </a:ext>
                </a:extLst>
              </a:tr>
              <a:tr h="21042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両親。ただし高齢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電動車いす。筋ジストロフィー症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248742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母（</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90</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代）</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131138714"/>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ストレッチャー型車いす。重度の難病で発話や歩行はない。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066202109"/>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zh-TW"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身体障害１級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車いす使用、少し立てる。支えが有れば可能です。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716487912"/>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8351465"/>
                  </a:ext>
                </a:extLst>
              </a:tr>
              <a:tr h="448513">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電動車いす。言語障害あり。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14974547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88263720"/>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967590896"/>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療育</a:t>
                      </a: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重度知的障害。言語障がい伴う。こちらの言語は理解してる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86396465"/>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両親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療育</a:t>
                      </a: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B2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軽度知的障害。人懐っこい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845928253"/>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電動車いす。言語障害あり。</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4123157934"/>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電動車いす。筋ジストロフィー症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117562205"/>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母（</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80</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代）</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電動車いす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49428869"/>
                  </a:ext>
                </a:extLst>
              </a:tr>
              <a:tr h="224256">
                <a:tc>
                  <a:txBody>
                    <a:bodyPr/>
                    <a:lstStyle/>
                    <a:p>
                      <a:pPr algn="l" fontAlgn="ctr"/>
                      <a:r>
                        <a:rPr lang="en-US" sz="1000" b="1" i="0" u="none" strike="noStrike">
                          <a:solidFill>
                            <a:srgbClr val="000000"/>
                          </a:solidFill>
                          <a:effectLst/>
                          <a:latin typeface="ＭＳ Ｐゴシック" panose="020B0600070205080204" pitchFamily="50" charset="-128"/>
                          <a:ea typeface="ＭＳ Ｐゴシック" panose="020B0600070205080204" pitchFamily="50" charset="-128"/>
                        </a:rPr>
                        <a:t>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ct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独居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身体障害</a:t>
                      </a:r>
                      <a:r>
                        <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電動車いすだが、少しなら歩行も可。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2456021680"/>
                  </a:ext>
                </a:extLst>
              </a:tr>
            </a:tbl>
          </a:graphicData>
        </a:graphic>
      </p:graphicFrame>
      <p:sp>
        <p:nvSpPr>
          <p:cNvPr id="6" name="テキスト ボックス 5">
            <a:extLst>
              <a:ext uri="{FF2B5EF4-FFF2-40B4-BE49-F238E27FC236}">
                <a16:creationId xmlns:a16="http://schemas.microsoft.com/office/drawing/2014/main" id="{DAA1F9DB-CF2D-49D2-8FB2-5B9C93D7F9F7}"/>
              </a:ext>
            </a:extLst>
          </p:cNvPr>
          <p:cNvSpPr txBox="1"/>
          <p:nvPr/>
        </p:nvSpPr>
        <p:spPr>
          <a:xfrm>
            <a:off x="606489" y="366683"/>
            <a:ext cx="153955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solidFill>
                  <a:srgbClr val="C00000"/>
                </a:solidFill>
                <a:latin typeface="HG丸ｺﾞｼｯｸM-PRO" panose="020F0600000000000000" pitchFamily="50" charset="-128"/>
                <a:ea typeface="HG丸ｺﾞｼｯｸM-PRO" panose="020F0600000000000000" pitchFamily="50" charset="-128"/>
              </a:rPr>
              <a:t>利用者状況</a:t>
            </a:r>
            <a:endPar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endParaRPr>
          </a:p>
        </p:txBody>
      </p:sp>
      <p:cxnSp>
        <p:nvCxnSpPr>
          <p:cNvPr id="8" name="直線矢印コネクタ 7">
            <a:extLst>
              <a:ext uri="{FF2B5EF4-FFF2-40B4-BE49-F238E27FC236}">
                <a16:creationId xmlns:a16="http://schemas.microsoft.com/office/drawing/2014/main" id="{DF02D032-DCF0-4719-83A9-C786543B9B5D}"/>
              </a:ext>
            </a:extLst>
          </p:cNvPr>
          <p:cNvCxnSpPr>
            <a:cxnSpLocks/>
            <a:stCxn id="17" idx="3"/>
          </p:cNvCxnSpPr>
          <p:nvPr/>
        </p:nvCxnSpPr>
        <p:spPr>
          <a:xfrm flipV="1">
            <a:off x="2064397" y="1837352"/>
            <a:ext cx="944723" cy="976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A07C2D76-0625-4CE3-98F4-D61ACDF087EC}"/>
              </a:ext>
            </a:extLst>
          </p:cNvPr>
          <p:cNvCxnSpPr>
            <a:cxnSpLocks/>
          </p:cNvCxnSpPr>
          <p:nvPr/>
        </p:nvCxnSpPr>
        <p:spPr>
          <a:xfrm>
            <a:off x="2064397" y="2847822"/>
            <a:ext cx="944723" cy="1448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A41D73F9-4987-4C82-8E24-BE6BD26058E5}"/>
              </a:ext>
            </a:extLst>
          </p:cNvPr>
          <p:cNvCxnSpPr>
            <a:cxnSpLocks/>
            <a:stCxn id="17" idx="3"/>
          </p:cNvCxnSpPr>
          <p:nvPr/>
        </p:nvCxnSpPr>
        <p:spPr>
          <a:xfrm>
            <a:off x="2064397" y="2813955"/>
            <a:ext cx="944723" cy="2367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18358DB5-3D4C-4B1D-8BC9-A78DCA6F0057}"/>
              </a:ext>
            </a:extLst>
          </p:cNvPr>
          <p:cNvCxnSpPr>
            <a:cxnSpLocks/>
            <a:stCxn id="17" idx="3"/>
          </p:cNvCxnSpPr>
          <p:nvPr/>
        </p:nvCxnSpPr>
        <p:spPr>
          <a:xfrm>
            <a:off x="2064397" y="2813955"/>
            <a:ext cx="944723" cy="3278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1A9BF583-43A3-455E-8999-7B7213472828}"/>
              </a:ext>
            </a:extLst>
          </p:cNvPr>
          <p:cNvCxnSpPr>
            <a:cxnSpLocks/>
            <a:stCxn id="17" idx="3"/>
            <a:endCxn id="5" idx="1"/>
          </p:cNvCxnSpPr>
          <p:nvPr/>
        </p:nvCxnSpPr>
        <p:spPr>
          <a:xfrm>
            <a:off x="2064397" y="2813955"/>
            <a:ext cx="949392" cy="505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B3755E47-0032-4564-844D-3E928B980CE4}"/>
              </a:ext>
            </a:extLst>
          </p:cNvPr>
          <p:cNvSpPr txBox="1"/>
          <p:nvPr/>
        </p:nvSpPr>
        <p:spPr>
          <a:xfrm>
            <a:off x="1602732" y="2168587"/>
            <a:ext cx="461665" cy="1290735"/>
          </a:xfrm>
          <a:prstGeom prst="rect">
            <a:avLst/>
          </a:prstGeom>
          <a:noFill/>
        </p:spPr>
        <p:txBody>
          <a:bodyPr vert="eaVert" wrap="square" rtlCol="0">
            <a:spAutoFit/>
          </a:bodyPr>
          <a:lstStyle/>
          <a:p>
            <a:r>
              <a:rPr kumimoji="1" lang="ja-JP" altLang="en-US" dirty="0"/>
              <a:t>当日欠席者</a:t>
            </a:r>
          </a:p>
        </p:txBody>
      </p:sp>
      <p:cxnSp>
        <p:nvCxnSpPr>
          <p:cNvPr id="23" name="直線矢印コネクタ 22">
            <a:extLst>
              <a:ext uri="{FF2B5EF4-FFF2-40B4-BE49-F238E27FC236}">
                <a16:creationId xmlns:a16="http://schemas.microsoft.com/office/drawing/2014/main" id="{4FFFEC33-65D4-4793-87A5-A1D3D30BAAB4}"/>
              </a:ext>
            </a:extLst>
          </p:cNvPr>
          <p:cNvCxnSpPr>
            <a:cxnSpLocks/>
          </p:cNvCxnSpPr>
          <p:nvPr/>
        </p:nvCxnSpPr>
        <p:spPr>
          <a:xfrm flipH="1" flipV="1">
            <a:off x="10944805" y="1947333"/>
            <a:ext cx="599597" cy="866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B6EC3A60-04BF-403E-90E2-B650B07E69FD}"/>
              </a:ext>
            </a:extLst>
          </p:cNvPr>
          <p:cNvCxnSpPr>
            <a:cxnSpLocks/>
          </p:cNvCxnSpPr>
          <p:nvPr/>
        </p:nvCxnSpPr>
        <p:spPr>
          <a:xfrm flipH="1">
            <a:off x="10944805" y="2813954"/>
            <a:ext cx="599597" cy="3278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83966907-5CDE-4230-BDF2-00416C9B2306}"/>
              </a:ext>
            </a:extLst>
          </p:cNvPr>
          <p:cNvSpPr txBox="1"/>
          <p:nvPr/>
        </p:nvSpPr>
        <p:spPr>
          <a:xfrm>
            <a:off x="11544402" y="1725381"/>
            <a:ext cx="461665" cy="3611727"/>
          </a:xfrm>
          <a:prstGeom prst="rect">
            <a:avLst/>
          </a:prstGeom>
          <a:noFill/>
        </p:spPr>
        <p:txBody>
          <a:bodyPr vert="eaVert" wrap="square" rtlCol="0">
            <a:spAutoFit/>
          </a:bodyPr>
          <a:lstStyle/>
          <a:p>
            <a:r>
              <a:rPr kumimoji="1" lang="ja-JP" altLang="en-US" dirty="0"/>
              <a:t>夕方泊まりたいと申し出てきた人</a:t>
            </a:r>
          </a:p>
        </p:txBody>
      </p:sp>
      <p:pic>
        <p:nvPicPr>
          <p:cNvPr id="28" name="図 27">
            <a:extLst>
              <a:ext uri="{FF2B5EF4-FFF2-40B4-BE49-F238E27FC236}">
                <a16:creationId xmlns:a16="http://schemas.microsoft.com/office/drawing/2014/main" id="{7A48ACCB-04B7-4E01-B51A-B179D0C29A9B}"/>
              </a:ext>
            </a:extLst>
          </p:cNvPr>
          <p:cNvPicPr>
            <a:picLocks noChangeAspect="1"/>
          </p:cNvPicPr>
          <p:nvPr/>
        </p:nvPicPr>
        <p:blipFill>
          <a:blip r:embed="rId2"/>
          <a:stretch>
            <a:fillRect/>
          </a:stretch>
        </p:blipFill>
        <p:spPr>
          <a:xfrm>
            <a:off x="3018458" y="406048"/>
            <a:ext cx="7886433" cy="6045904"/>
          </a:xfrm>
          <a:prstGeom prst="rect">
            <a:avLst/>
          </a:prstGeom>
        </p:spPr>
      </p:pic>
    </p:spTree>
    <p:extLst>
      <p:ext uri="{BB962C8B-B14F-4D97-AF65-F5344CB8AC3E}">
        <p14:creationId xmlns:p14="http://schemas.microsoft.com/office/powerpoint/2010/main" val="406542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19C76A6-D4AD-44DE-B7CD-EFCB0F1C8DED}"/>
              </a:ext>
            </a:extLst>
          </p:cNvPr>
          <p:cNvPicPr>
            <a:picLocks noChangeAspect="1"/>
          </p:cNvPicPr>
          <p:nvPr/>
        </p:nvPicPr>
        <p:blipFill>
          <a:blip r:embed="rId2"/>
          <a:stretch>
            <a:fillRect/>
          </a:stretch>
        </p:blipFill>
        <p:spPr>
          <a:xfrm>
            <a:off x="1578126" y="942652"/>
            <a:ext cx="9284278" cy="5620527"/>
          </a:xfrm>
          <a:prstGeom prst="rect">
            <a:avLst/>
          </a:prstGeom>
        </p:spPr>
      </p:pic>
      <p:sp>
        <p:nvSpPr>
          <p:cNvPr id="5" name="テキスト ボックス 4">
            <a:extLst>
              <a:ext uri="{FF2B5EF4-FFF2-40B4-BE49-F238E27FC236}">
                <a16:creationId xmlns:a16="http://schemas.microsoft.com/office/drawing/2014/main" id="{5659F6CF-FCA1-4DF4-85A0-34EF92F63350}"/>
              </a:ext>
            </a:extLst>
          </p:cNvPr>
          <p:cNvSpPr txBox="1"/>
          <p:nvPr/>
        </p:nvSpPr>
        <p:spPr>
          <a:xfrm>
            <a:off x="699795" y="427982"/>
            <a:ext cx="231399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防災組織について</a:t>
            </a:r>
          </a:p>
        </p:txBody>
      </p:sp>
      <p:sp>
        <p:nvSpPr>
          <p:cNvPr id="2" name="テキスト ボックス 1">
            <a:extLst>
              <a:ext uri="{FF2B5EF4-FFF2-40B4-BE49-F238E27FC236}">
                <a16:creationId xmlns:a16="http://schemas.microsoft.com/office/drawing/2014/main" id="{B329954B-8B10-4EF9-B484-33E526B018F7}"/>
              </a:ext>
            </a:extLst>
          </p:cNvPr>
          <p:cNvSpPr txBox="1"/>
          <p:nvPr/>
        </p:nvSpPr>
        <p:spPr>
          <a:xfrm>
            <a:off x="3666066" y="1854200"/>
            <a:ext cx="296333" cy="369332"/>
          </a:xfrm>
          <a:prstGeom prst="rect">
            <a:avLst/>
          </a:prstGeom>
          <a:noFill/>
        </p:spPr>
        <p:txBody>
          <a:bodyPr wrap="square" rtlCol="0">
            <a:spAutoFit/>
          </a:bodyPr>
          <a:lstStyle/>
          <a:p>
            <a:r>
              <a:rPr kumimoji="1" lang="ja-JP" altLang="en-US" dirty="0"/>
              <a:t>①</a:t>
            </a:r>
          </a:p>
        </p:txBody>
      </p:sp>
      <p:sp>
        <p:nvSpPr>
          <p:cNvPr id="6" name="テキスト ボックス 5">
            <a:extLst>
              <a:ext uri="{FF2B5EF4-FFF2-40B4-BE49-F238E27FC236}">
                <a16:creationId xmlns:a16="http://schemas.microsoft.com/office/drawing/2014/main" id="{DD4A4070-10F0-415D-82BA-593EE7ADA20D}"/>
              </a:ext>
            </a:extLst>
          </p:cNvPr>
          <p:cNvSpPr txBox="1"/>
          <p:nvPr/>
        </p:nvSpPr>
        <p:spPr>
          <a:xfrm>
            <a:off x="3865031" y="2224824"/>
            <a:ext cx="296333" cy="369332"/>
          </a:xfrm>
          <a:prstGeom prst="rect">
            <a:avLst/>
          </a:prstGeom>
          <a:noFill/>
        </p:spPr>
        <p:txBody>
          <a:bodyPr wrap="square" rtlCol="0">
            <a:spAutoFit/>
          </a:bodyPr>
          <a:lstStyle/>
          <a:p>
            <a:r>
              <a:rPr kumimoji="1" lang="ja-JP" altLang="en-US" dirty="0"/>
              <a:t>⑨</a:t>
            </a:r>
          </a:p>
        </p:txBody>
      </p:sp>
      <p:sp>
        <p:nvSpPr>
          <p:cNvPr id="7" name="テキスト ボックス 6">
            <a:extLst>
              <a:ext uri="{FF2B5EF4-FFF2-40B4-BE49-F238E27FC236}">
                <a16:creationId xmlns:a16="http://schemas.microsoft.com/office/drawing/2014/main" id="{D8C5EE0B-9DE8-4A6E-8754-D06C09ED1F8B}"/>
              </a:ext>
            </a:extLst>
          </p:cNvPr>
          <p:cNvSpPr txBox="1"/>
          <p:nvPr/>
        </p:nvSpPr>
        <p:spPr>
          <a:xfrm>
            <a:off x="3666065" y="4542937"/>
            <a:ext cx="296333" cy="369332"/>
          </a:xfrm>
          <a:prstGeom prst="rect">
            <a:avLst/>
          </a:prstGeom>
          <a:noFill/>
        </p:spPr>
        <p:txBody>
          <a:bodyPr wrap="square" rtlCol="0">
            <a:spAutoFit/>
          </a:bodyPr>
          <a:lstStyle/>
          <a:p>
            <a:r>
              <a:rPr kumimoji="1" lang="ja-JP" altLang="en-US" dirty="0"/>
              <a:t>④</a:t>
            </a:r>
          </a:p>
        </p:txBody>
      </p:sp>
      <p:sp>
        <p:nvSpPr>
          <p:cNvPr id="8" name="テキスト ボックス 7">
            <a:extLst>
              <a:ext uri="{FF2B5EF4-FFF2-40B4-BE49-F238E27FC236}">
                <a16:creationId xmlns:a16="http://schemas.microsoft.com/office/drawing/2014/main" id="{6F99DF52-CCA3-4902-899E-51B3150F04F4}"/>
              </a:ext>
            </a:extLst>
          </p:cNvPr>
          <p:cNvSpPr txBox="1"/>
          <p:nvPr/>
        </p:nvSpPr>
        <p:spPr>
          <a:xfrm>
            <a:off x="3369733" y="3691467"/>
            <a:ext cx="296333" cy="369332"/>
          </a:xfrm>
          <a:prstGeom prst="rect">
            <a:avLst/>
          </a:prstGeom>
          <a:noFill/>
        </p:spPr>
        <p:txBody>
          <a:bodyPr wrap="square" rtlCol="0">
            <a:spAutoFit/>
          </a:bodyPr>
          <a:lstStyle/>
          <a:p>
            <a:r>
              <a:rPr kumimoji="1" lang="ja-JP" altLang="en-US" dirty="0"/>
              <a:t>⑩</a:t>
            </a:r>
          </a:p>
        </p:txBody>
      </p:sp>
      <p:sp>
        <p:nvSpPr>
          <p:cNvPr id="9" name="テキスト ボックス 8">
            <a:extLst>
              <a:ext uri="{FF2B5EF4-FFF2-40B4-BE49-F238E27FC236}">
                <a16:creationId xmlns:a16="http://schemas.microsoft.com/office/drawing/2014/main" id="{3BA89060-401F-4D9C-B607-C81505F373F0}"/>
              </a:ext>
            </a:extLst>
          </p:cNvPr>
          <p:cNvSpPr txBox="1"/>
          <p:nvPr/>
        </p:nvSpPr>
        <p:spPr>
          <a:xfrm>
            <a:off x="2865620" y="2878667"/>
            <a:ext cx="296333" cy="369332"/>
          </a:xfrm>
          <a:prstGeom prst="rect">
            <a:avLst/>
          </a:prstGeom>
          <a:noFill/>
        </p:spPr>
        <p:txBody>
          <a:bodyPr wrap="square" rtlCol="0">
            <a:spAutoFit/>
          </a:bodyPr>
          <a:lstStyle/>
          <a:p>
            <a:r>
              <a:rPr kumimoji="1" lang="ja-JP" altLang="en-US" dirty="0"/>
              <a:t>③</a:t>
            </a:r>
          </a:p>
        </p:txBody>
      </p:sp>
      <p:sp>
        <p:nvSpPr>
          <p:cNvPr id="10" name="テキスト ボックス 9">
            <a:extLst>
              <a:ext uri="{FF2B5EF4-FFF2-40B4-BE49-F238E27FC236}">
                <a16:creationId xmlns:a16="http://schemas.microsoft.com/office/drawing/2014/main" id="{C4FF97C5-3419-4B88-A5E4-F4B2E43D0860}"/>
              </a:ext>
            </a:extLst>
          </p:cNvPr>
          <p:cNvSpPr txBox="1"/>
          <p:nvPr/>
        </p:nvSpPr>
        <p:spPr>
          <a:xfrm>
            <a:off x="3369733" y="5612477"/>
            <a:ext cx="296333" cy="369332"/>
          </a:xfrm>
          <a:prstGeom prst="rect">
            <a:avLst/>
          </a:prstGeom>
          <a:noFill/>
        </p:spPr>
        <p:txBody>
          <a:bodyPr wrap="square" rtlCol="0">
            <a:spAutoFit/>
          </a:bodyPr>
          <a:lstStyle/>
          <a:p>
            <a:r>
              <a:rPr kumimoji="1" lang="ja-JP" altLang="en-US" dirty="0"/>
              <a:t>⑦</a:t>
            </a:r>
          </a:p>
        </p:txBody>
      </p:sp>
      <p:sp>
        <p:nvSpPr>
          <p:cNvPr id="11" name="テキスト ボックス 10">
            <a:extLst>
              <a:ext uri="{FF2B5EF4-FFF2-40B4-BE49-F238E27FC236}">
                <a16:creationId xmlns:a16="http://schemas.microsoft.com/office/drawing/2014/main" id="{F5349399-8EE6-4EC5-AACB-FFD16CCFA8F7}"/>
              </a:ext>
            </a:extLst>
          </p:cNvPr>
          <p:cNvSpPr txBox="1"/>
          <p:nvPr/>
        </p:nvSpPr>
        <p:spPr>
          <a:xfrm>
            <a:off x="2865620" y="5184014"/>
            <a:ext cx="296333" cy="369332"/>
          </a:xfrm>
          <a:prstGeom prst="rect">
            <a:avLst/>
          </a:prstGeom>
          <a:noFill/>
        </p:spPr>
        <p:txBody>
          <a:bodyPr wrap="square" rtlCol="0">
            <a:spAutoFit/>
          </a:bodyPr>
          <a:lstStyle/>
          <a:p>
            <a:r>
              <a:rPr kumimoji="1" lang="ja-JP" altLang="en-US" dirty="0"/>
              <a:t>⑧</a:t>
            </a:r>
          </a:p>
        </p:txBody>
      </p:sp>
    </p:spTree>
    <p:extLst>
      <p:ext uri="{BB962C8B-B14F-4D97-AF65-F5344CB8AC3E}">
        <p14:creationId xmlns:p14="http://schemas.microsoft.com/office/powerpoint/2010/main" val="122950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E445DCBF-A4D9-404C-BB0C-5622EBD98BDB}"/>
              </a:ext>
            </a:extLst>
          </p:cNvPr>
          <p:cNvGraphicFramePr>
            <a:graphicFrameLocks noGrp="1"/>
          </p:cNvGraphicFramePr>
          <p:nvPr>
            <p:extLst>
              <p:ext uri="{D42A27DB-BD31-4B8C-83A1-F6EECF244321}">
                <p14:modId xmlns:p14="http://schemas.microsoft.com/office/powerpoint/2010/main" val="3123878437"/>
              </p:ext>
            </p:extLst>
          </p:nvPr>
        </p:nvGraphicFramePr>
        <p:xfrm>
          <a:off x="1091682" y="867747"/>
          <a:ext cx="7753746" cy="5729080"/>
        </p:xfrm>
        <a:graphic>
          <a:graphicData uri="http://schemas.openxmlformats.org/drawingml/2006/table">
            <a:tbl>
              <a:tblPr/>
              <a:tblGrid>
                <a:gridCol w="369226">
                  <a:extLst>
                    <a:ext uri="{9D8B030D-6E8A-4147-A177-3AD203B41FA5}">
                      <a16:colId xmlns:a16="http://schemas.microsoft.com/office/drawing/2014/main" val="3887247439"/>
                    </a:ext>
                  </a:extLst>
                </a:gridCol>
                <a:gridCol w="369226">
                  <a:extLst>
                    <a:ext uri="{9D8B030D-6E8A-4147-A177-3AD203B41FA5}">
                      <a16:colId xmlns:a16="http://schemas.microsoft.com/office/drawing/2014/main" val="2874549395"/>
                    </a:ext>
                  </a:extLst>
                </a:gridCol>
                <a:gridCol w="369226">
                  <a:extLst>
                    <a:ext uri="{9D8B030D-6E8A-4147-A177-3AD203B41FA5}">
                      <a16:colId xmlns:a16="http://schemas.microsoft.com/office/drawing/2014/main" val="38780384"/>
                    </a:ext>
                  </a:extLst>
                </a:gridCol>
                <a:gridCol w="369226">
                  <a:extLst>
                    <a:ext uri="{9D8B030D-6E8A-4147-A177-3AD203B41FA5}">
                      <a16:colId xmlns:a16="http://schemas.microsoft.com/office/drawing/2014/main" val="2687125636"/>
                    </a:ext>
                  </a:extLst>
                </a:gridCol>
                <a:gridCol w="369226">
                  <a:extLst>
                    <a:ext uri="{9D8B030D-6E8A-4147-A177-3AD203B41FA5}">
                      <a16:colId xmlns:a16="http://schemas.microsoft.com/office/drawing/2014/main" val="1389566407"/>
                    </a:ext>
                  </a:extLst>
                </a:gridCol>
                <a:gridCol w="369226">
                  <a:extLst>
                    <a:ext uri="{9D8B030D-6E8A-4147-A177-3AD203B41FA5}">
                      <a16:colId xmlns:a16="http://schemas.microsoft.com/office/drawing/2014/main" val="739975901"/>
                    </a:ext>
                  </a:extLst>
                </a:gridCol>
                <a:gridCol w="369226">
                  <a:extLst>
                    <a:ext uri="{9D8B030D-6E8A-4147-A177-3AD203B41FA5}">
                      <a16:colId xmlns:a16="http://schemas.microsoft.com/office/drawing/2014/main" val="1951413917"/>
                    </a:ext>
                  </a:extLst>
                </a:gridCol>
                <a:gridCol w="369226">
                  <a:extLst>
                    <a:ext uri="{9D8B030D-6E8A-4147-A177-3AD203B41FA5}">
                      <a16:colId xmlns:a16="http://schemas.microsoft.com/office/drawing/2014/main" val="528747343"/>
                    </a:ext>
                  </a:extLst>
                </a:gridCol>
                <a:gridCol w="369226">
                  <a:extLst>
                    <a:ext uri="{9D8B030D-6E8A-4147-A177-3AD203B41FA5}">
                      <a16:colId xmlns:a16="http://schemas.microsoft.com/office/drawing/2014/main" val="4264374693"/>
                    </a:ext>
                  </a:extLst>
                </a:gridCol>
                <a:gridCol w="369226">
                  <a:extLst>
                    <a:ext uri="{9D8B030D-6E8A-4147-A177-3AD203B41FA5}">
                      <a16:colId xmlns:a16="http://schemas.microsoft.com/office/drawing/2014/main" val="1721726415"/>
                    </a:ext>
                  </a:extLst>
                </a:gridCol>
                <a:gridCol w="369226">
                  <a:extLst>
                    <a:ext uri="{9D8B030D-6E8A-4147-A177-3AD203B41FA5}">
                      <a16:colId xmlns:a16="http://schemas.microsoft.com/office/drawing/2014/main" val="2785409777"/>
                    </a:ext>
                  </a:extLst>
                </a:gridCol>
                <a:gridCol w="369226">
                  <a:extLst>
                    <a:ext uri="{9D8B030D-6E8A-4147-A177-3AD203B41FA5}">
                      <a16:colId xmlns:a16="http://schemas.microsoft.com/office/drawing/2014/main" val="142185335"/>
                    </a:ext>
                  </a:extLst>
                </a:gridCol>
                <a:gridCol w="369226">
                  <a:extLst>
                    <a:ext uri="{9D8B030D-6E8A-4147-A177-3AD203B41FA5}">
                      <a16:colId xmlns:a16="http://schemas.microsoft.com/office/drawing/2014/main" val="991897401"/>
                    </a:ext>
                  </a:extLst>
                </a:gridCol>
                <a:gridCol w="369226">
                  <a:extLst>
                    <a:ext uri="{9D8B030D-6E8A-4147-A177-3AD203B41FA5}">
                      <a16:colId xmlns:a16="http://schemas.microsoft.com/office/drawing/2014/main" val="459635965"/>
                    </a:ext>
                  </a:extLst>
                </a:gridCol>
                <a:gridCol w="369226">
                  <a:extLst>
                    <a:ext uri="{9D8B030D-6E8A-4147-A177-3AD203B41FA5}">
                      <a16:colId xmlns:a16="http://schemas.microsoft.com/office/drawing/2014/main" val="1263497904"/>
                    </a:ext>
                  </a:extLst>
                </a:gridCol>
                <a:gridCol w="369226">
                  <a:extLst>
                    <a:ext uri="{9D8B030D-6E8A-4147-A177-3AD203B41FA5}">
                      <a16:colId xmlns:a16="http://schemas.microsoft.com/office/drawing/2014/main" val="946593249"/>
                    </a:ext>
                  </a:extLst>
                </a:gridCol>
                <a:gridCol w="369226">
                  <a:extLst>
                    <a:ext uri="{9D8B030D-6E8A-4147-A177-3AD203B41FA5}">
                      <a16:colId xmlns:a16="http://schemas.microsoft.com/office/drawing/2014/main" val="3074704931"/>
                    </a:ext>
                  </a:extLst>
                </a:gridCol>
                <a:gridCol w="369226">
                  <a:extLst>
                    <a:ext uri="{9D8B030D-6E8A-4147-A177-3AD203B41FA5}">
                      <a16:colId xmlns:a16="http://schemas.microsoft.com/office/drawing/2014/main" val="628772847"/>
                    </a:ext>
                  </a:extLst>
                </a:gridCol>
                <a:gridCol w="369226">
                  <a:extLst>
                    <a:ext uri="{9D8B030D-6E8A-4147-A177-3AD203B41FA5}">
                      <a16:colId xmlns:a16="http://schemas.microsoft.com/office/drawing/2014/main" val="2810928280"/>
                    </a:ext>
                  </a:extLst>
                </a:gridCol>
                <a:gridCol w="369226">
                  <a:extLst>
                    <a:ext uri="{9D8B030D-6E8A-4147-A177-3AD203B41FA5}">
                      <a16:colId xmlns:a16="http://schemas.microsoft.com/office/drawing/2014/main" val="2663756220"/>
                    </a:ext>
                  </a:extLst>
                </a:gridCol>
                <a:gridCol w="369226">
                  <a:extLst>
                    <a:ext uri="{9D8B030D-6E8A-4147-A177-3AD203B41FA5}">
                      <a16:colId xmlns:a16="http://schemas.microsoft.com/office/drawing/2014/main" val="3376850118"/>
                    </a:ext>
                  </a:extLst>
                </a:gridCol>
              </a:tblGrid>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021230163"/>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gridSpan="3">
                  <a:txBody>
                    <a:bodyPr/>
                    <a:lstStyle/>
                    <a:p>
                      <a:pPr algn="l" fontAlgn="ctr"/>
                      <a:r>
                        <a:rPr lang="ja-JP" altLang="en-US" sz="13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駐車場</a:t>
                      </a:r>
                    </a:p>
                  </a:txBody>
                  <a:tcPr marL="5439" marR="5439" marT="5439" marB="0" anchor="ctr">
                    <a:lnL>
                      <a:noFill/>
                    </a:lnL>
                    <a:lnR>
                      <a:noFill/>
                    </a:lnR>
                    <a:lnT>
                      <a:noFill/>
                    </a:lnT>
                    <a:lnB>
                      <a:noFill/>
                    </a:lnB>
                    <a:solidFill>
                      <a:srgbClr val="FFF2CC"/>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033007065"/>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12628322"/>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382376223"/>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gridSpan="2">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道路</a:t>
                      </a:r>
                    </a:p>
                  </a:txBody>
                  <a:tcPr marL="5439" marR="5439" marT="5439" marB="0" anchor="ctr">
                    <a:lnL>
                      <a:noFill/>
                    </a:lnL>
                    <a:lnR>
                      <a:noFill/>
                    </a:lnR>
                    <a:lnT>
                      <a:noFill/>
                    </a:lnT>
                    <a:lnB>
                      <a:noFill/>
                    </a:lnB>
                    <a:solidFill>
                      <a:srgbClr val="D9D9D9"/>
                    </a:solidFill>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1404131830"/>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1122480551"/>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gridSpan="2">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玄関</a:t>
                      </a:r>
                    </a:p>
                  </a:txBody>
                  <a:tcPr marL="5439" marR="5439" marT="5439" marB="0" anchor="ctr">
                    <a:lnL>
                      <a:noFill/>
                    </a:lnL>
                    <a:lnR>
                      <a:noFill/>
                    </a:lnR>
                    <a:lnT>
                      <a:noFill/>
                    </a:lnT>
                    <a:lnB>
                      <a:noFill/>
                    </a:lnB>
                    <a:solidFill>
                      <a:srgbClr val="FFF2CC"/>
                    </a:solidFill>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2245383773"/>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rowSpan="4" gridSpan="2">
                  <a:txBody>
                    <a:bodyPr/>
                    <a:lstStyle/>
                    <a:p>
                      <a:pPr algn="ctr" fontAlgn="ctr"/>
                      <a:r>
                        <a:rPr lang="ja-JP" altLang="en-US" sz="1100" b="0" i="0" u="none" strike="noStrike" dirty="0">
                          <a:solidFill>
                            <a:srgbClr val="000000"/>
                          </a:solidFill>
                          <a:effectLst/>
                          <a:latin typeface="HGP創英角ﾎﾟｯﾌﾟ体" panose="040B0A00000000000000" pitchFamily="50" charset="-128"/>
                          <a:ea typeface="HGP創英角ﾎﾟｯﾌﾟ体" panose="040B0A00000000000000" pitchFamily="50" charset="-128"/>
                        </a:rPr>
                        <a:t>施設本体</a:t>
                      </a:r>
                    </a:p>
                  </a:txBody>
                  <a:tcPr marL="5439" marR="5439" marT="5439" marB="0" vert="eaVert" anchor="ctr">
                    <a:lnL>
                      <a:noFill/>
                    </a:lnL>
                    <a:lnR>
                      <a:noFill/>
                    </a:lnR>
                    <a:lnT>
                      <a:noFill/>
                    </a:lnT>
                    <a:lnB>
                      <a:noFill/>
                    </a:lnB>
                    <a:solidFill>
                      <a:srgbClr val="DDEBF7"/>
                    </a:solidFill>
                  </a:tcPr>
                </a:tc>
                <a:tc rowSpan="4"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553231608"/>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83367150"/>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1909303880"/>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494078309"/>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rowSpan="4">
                  <a:txBody>
                    <a:bodyPr/>
                    <a:lstStyle/>
                    <a:p>
                      <a:pPr algn="ctr"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駐輪場</a:t>
                      </a:r>
                    </a:p>
                  </a:txBody>
                  <a:tcPr marL="5439" marR="5439" marT="5439" marB="0" vert="eaVert"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2423306912"/>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77502919"/>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3355976312"/>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v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a:noFill/>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FFFFFF"/>
                    </a:solidFill>
                  </a:tcPr>
                </a:tc>
                <a:extLst>
                  <a:ext uri="{0D108BD9-81ED-4DB2-BD59-A6C34878D82A}">
                    <a16:rowId xmlns:a16="http://schemas.microsoft.com/office/drawing/2014/main" val="617761472"/>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w="6350" cap="flat" cmpd="sng" algn="ctr">
                      <a:solidFill>
                        <a:srgbClr val="000000"/>
                      </a:solidFill>
                      <a:prstDash val="solid"/>
                      <a:round/>
                      <a:headEnd type="none" w="med" len="med"/>
                      <a:tailEnd type="none" w="med" len="med"/>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4839819"/>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541189492"/>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gridSpan="2">
                  <a:txBody>
                    <a:bodyPr/>
                    <a:lstStyle/>
                    <a:p>
                      <a:pPr algn="l" fontAlgn="ctr"/>
                      <a:r>
                        <a:rPr lang="ja-JP" altLang="en-US" sz="1100" b="0" i="0" u="none" strike="noStrike">
                          <a:solidFill>
                            <a:srgbClr val="000000"/>
                          </a:solidFill>
                          <a:effectLst/>
                          <a:latin typeface="HGP創英角ﾎﾟｯﾌﾟ体" panose="040B0A00000000000000" pitchFamily="50" charset="-128"/>
                          <a:ea typeface="HGP創英角ﾎﾟｯﾌﾟ体" panose="040B0A00000000000000" pitchFamily="50" charset="-128"/>
                        </a:rPr>
                        <a:t>道路</a:t>
                      </a:r>
                    </a:p>
                  </a:txBody>
                  <a:tcPr marL="5439" marR="5439" marT="5439" marB="0" anchor="ctr">
                    <a:lnL>
                      <a:noFill/>
                    </a:lnL>
                    <a:lnR>
                      <a:noFill/>
                    </a:lnR>
                    <a:lnT>
                      <a:noFill/>
                    </a:lnT>
                    <a:lnB>
                      <a:noFill/>
                    </a:lnB>
                    <a:solidFill>
                      <a:srgbClr val="D9D9D9"/>
                    </a:solidFill>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extLst>
                  <a:ext uri="{0D108BD9-81ED-4DB2-BD59-A6C34878D82A}">
                    <a16:rowId xmlns:a16="http://schemas.microsoft.com/office/drawing/2014/main" val="3313034725"/>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a:noFill/>
                    </a:lnB>
                    <a:solidFill>
                      <a:srgbClr val="D9D9D9"/>
                    </a:solidFill>
                  </a:tcPr>
                </a:tc>
                <a:extLst>
                  <a:ext uri="{0D108BD9-81ED-4DB2-BD59-A6C34878D82A}">
                    <a16:rowId xmlns:a16="http://schemas.microsoft.com/office/drawing/2014/main" val="3297246700"/>
                  </a:ext>
                </a:extLst>
              </a:tr>
              <a:tr h="286454">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ja-JP" altLang="en-US" sz="6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5439" marR="5439" marT="5439" marB="0" anchor="ctr">
                    <a:lnL>
                      <a:noFill/>
                    </a:lnL>
                    <a:lnR>
                      <a:noFill/>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583"/>
                  </a:ext>
                </a:extLst>
              </a:tr>
            </a:tbl>
          </a:graphicData>
        </a:graphic>
      </p:graphicFrame>
      <p:sp>
        <p:nvSpPr>
          <p:cNvPr id="4" name="テキスト ボックス 3">
            <a:extLst>
              <a:ext uri="{FF2B5EF4-FFF2-40B4-BE49-F238E27FC236}">
                <a16:creationId xmlns:a16="http://schemas.microsoft.com/office/drawing/2014/main" id="{760DC01A-FFB7-4894-B017-797A81DC2925}"/>
              </a:ext>
            </a:extLst>
          </p:cNvPr>
          <p:cNvSpPr txBox="1"/>
          <p:nvPr/>
        </p:nvSpPr>
        <p:spPr>
          <a:xfrm>
            <a:off x="541175" y="354563"/>
            <a:ext cx="200608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施設外観図</a:t>
            </a:r>
          </a:p>
        </p:txBody>
      </p:sp>
    </p:spTree>
    <p:extLst>
      <p:ext uri="{BB962C8B-B14F-4D97-AF65-F5344CB8AC3E}">
        <p14:creationId xmlns:p14="http://schemas.microsoft.com/office/powerpoint/2010/main" val="153155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A0FAD69-436E-40B0-8F85-750B59355CD6}"/>
              </a:ext>
            </a:extLst>
          </p:cNvPr>
          <p:cNvSpPr txBox="1"/>
          <p:nvPr/>
        </p:nvSpPr>
        <p:spPr>
          <a:xfrm>
            <a:off x="905068" y="559837"/>
            <a:ext cx="163285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C00000"/>
                </a:solidFill>
                <a:effectLst/>
                <a:uLnTx/>
                <a:uFillTx/>
                <a:latin typeface="HG丸ｺﾞｼｯｸM-PRO" panose="020F0600000000000000" pitchFamily="50" charset="-128"/>
                <a:ea typeface="HG丸ｺﾞｼｯｸM-PRO" panose="020F0600000000000000" pitchFamily="50" charset="-128"/>
                <a:cs typeface="+mn-cs"/>
              </a:rPr>
              <a:t>施設内図面</a:t>
            </a:r>
          </a:p>
        </p:txBody>
      </p:sp>
      <p:graphicFrame>
        <p:nvGraphicFramePr>
          <p:cNvPr id="3" name="オブジェクト 2">
            <a:extLst>
              <a:ext uri="{FF2B5EF4-FFF2-40B4-BE49-F238E27FC236}">
                <a16:creationId xmlns:a16="http://schemas.microsoft.com/office/drawing/2014/main" id="{76612932-FB9F-4325-8AEC-8F0E6DFF00AC}"/>
              </a:ext>
            </a:extLst>
          </p:cNvPr>
          <p:cNvGraphicFramePr>
            <a:graphicFrameLocks noChangeAspect="1"/>
          </p:cNvGraphicFramePr>
          <p:nvPr>
            <p:extLst>
              <p:ext uri="{D42A27DB-BD31-4B8C-83A1-F6EECF244321}">
                <p14:modId xmlns:p14="http://schemas.microsoft.com/office/powerpoint/2010/main" val="1313377830"/>
              </p:ext>
            </p:extLst>
          </p:nvPr>
        </p:nvGraphicFramePr>
        <p:xfrm>
          <a:off x="3984171" y="213140"/>
          <a:ext cx="4292082" cy="6536759"/>
        </p:xfrm>
        <a:graphic>
          <a:graphicData uri="http://schemas.openxmlformats.org/presentationml/2006/ole">
            <mc:AlternateContent xmlns:mc="http://schemas.openxmlformats.org/markup-compatibility/2006">
              <mc:Choice xmlns:v="urn:schemas-microsoft-com:vml" Requires="v">
                <p:oleObj spid="_x0000_s2068" name="Worksheet" r:id="rId3" imgW="6010448" imgH="9153698" progId="Excel.Sheet.12">
                  <p:embed/>
                </p:oleObj>
              </mc:Choice>
              <mc:Fallback>
                <p:oleObj name="Worksheet" r:id="rId3" imgW="6010448" imgH="9153698" progId="Excel.Sheet.12">
                  <p:embed/>
                  <p:pic>
                    <p:nvPicPr>
                      <p:cNvPr id="0" name=""/>
                      <p:cNvPicPr/>
                      <p:nvPr/>
                    </p:nvPicPr>
                    <p:blipFill>
                      <a:blip r:embed="rId4"/>
                      <a:stretch>
                        <a:fillRect/>
                      </a:stretch>
                    </p:blipFill>
                    <p:spPr>
                      <a:xfrm>
                        <a:off x="3984171" y="213140"/>
                        <a:ext cx="4292082" cy="6536759"/>
                      </a:xfrm>
                      <a:prstGeom prst="rect">
                        <a:avLst/>
                      </a:prstGeom>
                    </p:spPr>
                  </p:pic>
                </p:oleObj>
              </mc:Fallback>
            </mc:AlternateContent>
          </a:graphicData>
        </a:graphic>
      </p:graphicFrame>
    </p:spTree>
    <p:extLst>
      <p:ext uri="{BB962C8B-B14F-4D97-AF65-F5344CB8AC3E}">
        <p14:creationId xmlns:p14="http://schemas.microsoft.com/office/powerpoint/2010/main" val="19223512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TotalTime>
  <Words>2102</Words>
  <Application>Microsoft Office PowerPoint</Application>
  <PresentationFormat>ワイド画面</PresentationFormat>
  <Paragraphs>839</Paragraphs>
  <Slides>24</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3" baseType="lpstr">
      <vt:lpstr>HGP創英角ﾎﾟｯﾌﾟ体</vt:lpstr>
      <vt:lpstr>HG丸ｺﾞｼｯｸM-PRO</vt:lpstr>
      <vt:lpstr>HG創英角ｺﾞｼｯｸUB</vt:lpstr>
      <vt:lpstr>ＭＳ Ｐゴシック</vt:lpstr>
      <vt:lpstr>游ゴシック</vt:lpstr>
      <vt:lpstr>游ゴシック Light</vt:lpstr>
      <vt:lpstr>Arial</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八幡隆司</dc:creator>
  <cp:lastModifiedBy>八幡隆司</cp:lastModifiedBy>
  <cp:revision>28</cp:revision>
  <cp:lastPrinted>2022-11-17T04:09:15Z</cp:lastPrinted>
  <dcterms:created xsi:type="dcterms:W3CDTF">2022-10-06T01:30:37Z</dcterms:created>
  <dcterms:modified xsi:type="dcterms:W3CDTF">2022-11-25T07:29:57Z</dcterms:modified>
</cp:coreProperties>
</file>