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3" r:id="rId3"/>
    <p:sldId id="304" r:id="rId4"/>
    <p:sldId id="305" r:id="rId5"/>
    <p:sldId id="306" r:id="rId6"/>
    <p:sldId id="307" r:id="rId7"/>
    <p:sldId id="308" r:id="rId8"/>
    <p:sldId id="309" r:id="rId9"/>
    <p:sldId id="310" r:id="rId10"/>
    <p:sldId id="311" r:id="rId11"/>
    <p:sldId id="312" r:id="rId12"/>
    <p:sldId id="313" r:id="rId13"/>
    <p:sldId id="314" r:id="rId14"/>
    <p:sldId id="315" r:id="rId15"/>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3" d="100"/>
          <a:sy n="113" d="100"/>
        </p:scale>
        <p:origin x="45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B74005-6618-495A-AF08-E501FE50EFA3}"/>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F76D6BA3-3F22-4009-B371-1989B07333A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AF0ABEB8-6BC0-4511-B480-30E95D9F33C4}"/>
              </a:ext>
            </a:extLst>
          </p:cNvPr>
          <p:cNvSpPr>
            <a:spLocks noGrp="1"/>
          </p:cNvSpPr>
          <p:nvPr>
            <p:ph type="dt" sz="half" idx="10"/>
          </p:nvPr>
        </p:nvSpPr>
        <p:spPr/>
        <p:txBody>
          <a:bodyPr/>
          <a:lstStyle/>
          <a:p>
            <a:fld id="{9CD62023-C94D-4ADA-90BA-F4B6E7C145BA}" type="datetimeFigureOut">
              <a:rPr kumimoji="1" lang="ja-JP" altLang="en-US" smtClean="0"/>
              <a:t>2022/7/5</a:t>
            </a:fld>
            <a:endParaRPr kumimoji="1" lang="ja-JP" altLang="en-US"/>
          </a:p>
        </p:txBody>
      </p:sp>
      <p:sp>
        <p:nvSpPr>
          <p:cNvPr id="5" name="フッター プレースホルダー 4">
            <a:extLst>
              <a:ext uri="{FF2B5EF4-FFF2-40B4-BE49-F238E27FC236}">
                <a16:creationId xmlns:a16="http://schemas.microsoft.com/office/drawing/2014/main" id="{EDAB90D3-89A5-400A-A4E6-EF49CDE541B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01B38C2-DF95-4773-8A07-FD330AD9C34F}"/>
              </a:ext>
            </a:extLst>
          </p:cNvPr>
          <p:cNvSpPr>
            <a:spLocks noGrp="1"/>
          </p:cNvSpPr>
          <p:nvPr>
            <p:ph type="sldNum" sz="quarter" idx="12"/>
          </p:nvPr>
        </p:nvSpPr>
        <p:spPr/>
        <p:txBody>
          <a:bodyPr/>
          <a:lstStyle/>
          <a:p>
            <a:fld id="{6F56E09A-5678-44EF-B279-159C400F5AC6}" type="slidenum">
              <a:rPr kumimoji="1" lang="ja-JP" altLang="en-US" smtClean="0"/>
              <a:t>‹#›</a:t>
            </a:fld>
            <a:endParaRPr kumimoji="1" lang="ja-JP" altLang="en-US"/>
          </a:p>
        </p:txBody>
      </p:sp>
    </p:spTree>
    <p:extLst>
      <p:ext uri="{BB962C8B-B14F-4D97-AF65-F5344CB8AC3E}">
        <p14:creationId xmlns:p14="http://schemas.microsoft.com/office/powerpoint/2010/main" val="726632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03BB0B3-C4CC-4ED8-BCBD-52EDC87A2254}"/>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69BE09D-A490-4235-8C66-8AD9EAFEE36F}"/>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609186F-F5D9-423C-A91B-BC0F33E41E56}"/>
              </a:ext>
            </a:extLst>
          </p:cNvPr>
          <p:cNvSpPr>
            <a:spLocks noGrp="1"/>
          </p:cNvSpPr>
          <p:nvPr>
            <p:ph type="dt" sz="half" idx="10"/>
          </p:nvPr>
        </p:nvSpPr>
        <p:spPr/>
        <p:txBody>
          <a:bodyPr/>
          <a:lstStyle/>
          <a:p>
            <a:fld id="{9CD62023-C94D-4ADA-90BA-F4B6E7C145BA}" type="datetimeFigureOut">
              <a:rPr kumimoji="1" lang="ja-JP" altLang="en-US" smtClean="0"/>
              <a:t>2022/7/5</a:t>
            </a:fld>
            <a:endParaRPr kumimoji="1" lang="ja-JP" altLang="en-US"/>
          </a:p>
        </p:txBody>
      </p:sp>
      <p:sp>
        <p:nvSpPr>
          <p:cNvPr id="5" name="フッター プレースホルダー 4">
            <a:extLst>
              <a:ext uri="{FF2B5EF4-FFF2-40B4-BE49-F238E27FC236}">
                <a16:creationId xmlns:a16="http://schemas.microsoft.com/office/drawing/2014/main" id="{F86F11CE-69DE-4FFC-8FD8-6C30236B39A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F12CDA3-4242-4DB8-830A-228F69CCDE35}"/>
              </a:ext>
            </a:extLst>
          </p:cNvPr>
          <p:cNvSpPr>
            <a:spLocks noGrp="1"/>
          </p:cNvSpPr>
          <p:nvPr>
            <p:ph type="sldNum" sz="quarter" idx="12"/>
          </p:nvPr>
        </p:nvSpPr>
        <p:spPr/>
        <p:txBody>
          <a:bodyPr/>
          <a:lstStyle/>
          <a:p>
            <a:fld id="{6F56E09A-5678-44EF-B279-159C400F5AC6}" type="slidenum">
              <a:rPr kumimoji="1" lang="ja-JP" altLang="en-US" smtClean="0"/>
              <a:t>‹#›</a:t>
            </a:fld>
            <a:endParaRPr kumimoji="1" lang="ja-JP" altLang="en-US"/>
          </a:p>
        </p:txBody>
      </p:sp>
    </p:spTree>
    <p:extLst>
      <p:ext uri="{BB962C8B-B14F-4D97-AF65-F5344CB8AC3E}">
        <p14:creationId xmlns:p14="http://schemas.microsoft.com/office/powerpoint/2010/main" val="2016924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AF889D97-5B76-4B3E-BC14-20672AC188C9}"/>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4D855BA-2596-4772-B71C-A251FE57891D}"/>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E447DCB-D2AE-4FC3-BB28-C76C0E63BC2F}"/>
              </a:ext>
            </a:extLst>
          </p:cNvPr>
          <p:cNvSpPr>
            <a:spLocks noGrp="1"/>
          </p:cNvSpPr>
          <p:nvPr>
            <p:ph type="dt" sz="half" idx="10"/>
          </p:nvPr>
        </p:nvSpPr>
        <p:spPr/>
        <p:txBody>
          <a:bodyPr/>
          <a:lstStyle/>
          <a:p>
            <a:fld id="{9CD62023-C94D-4ADA-90BA-F4B6E7C145BA}" type="datetimeFigureOut">
              <a:rPr kumimoji="1" lang="ja-JP" altLang="en-US" smtClean="0"/>
              <a:t>2022/7/5</a:t>
            </a:fld>
            <a:endParaRPr kumimoji="1" lang="ja-JP" altLang="en-US"/>
          </a:p>
        </p:txBody>
      </p:sp>
      <p:sp>
        <p:nvSpPr>
          <p:cNvPr id="5" name="フッター プレースホルダー 4">
            <a:extLst>
              <a:ext uri="{FF2B5EF4-FFF2-40B4-BE49-F238E27FC236}">
                <a16:creationId xmlns:a16="http://schemas.microsoft.com/office/drawing/2014/main" id="{11FA8676-5F91-4C68-B5B6-8409201F46A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01DAC05-2F42-4C3A-AD5F-C886DE8EF140}"/>
              </a:ext>
            </a:extLst>
          </p:cNvPr>
          <p:cNvSpPr>
            <a:spLocks noGrp="1"/>
          </p:cNvSpPr>
          <p:nvPr>
            <p:ph type="sldNum" sz="quarter" idx="12"/>
          </p:nvPr>
        </p:nvSpPr>
        <p:spPr/>
        <p:txBody>
          <a:bodyPr/>
          <a:lstStyle/>
          <a:p>
            <a:fld id="{6F56E09A-5678-44EF-B279-159C400F5AC6}" type="slidenum">
              <a:rPr kumimoji="1" lang="ja-JP" altLang="en-US" smtClean="0"/>
              <a:t>‹#›</a:t>
            </a:fld>
            <a:endParaRPr kumimoji="1" lang="ja-JP" altLang="en-US"/>
          </a:p>
        </p:txBody>
      </p:sp>
    </p:spTree>
    <p:extLst>
      <p:ext uri="{BB962C8B-B14F-4D97-AF65-F5344CB8AC3E}">
        <p14:creationId xmlns:p14="http://schemas.microsoft.com/office/powerpoint/2010/main" val="784430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1C036A8-E887-4243-BD41-9BBAEEA9DA9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49C03EB-00B2-4EFA-B4D2-B0918123900E}"/>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E4F85F1-67A4-4AE6-9A91-A4BB2CEDF1CB}"/>
              </a:ext>
            </a:extLst>
          </p:cNvPr>
          <p:cNvSpPr>
            <a:spLocks noGrp="1"/>
          </p:cNvSpPr>
          <p:nvPr>
            <p:ph type="dt" sz="half" idx="10"/>
          </p:nvPr>
        </p:nvSpPr>
        <p:spPr/>
        <p:txBody>
          <a:bodyPr/>
          <a:lstStyle/>
          <a:p>
            <a:fld id="{9CD62023-C94D-4ADA-90BA-F4B6E7C145BA}" type="datetimeFigureOut">
              <a:rPr kumimoji="1" lang="ja-JP" altLang="en-US" smtClean="0"/>
              <a:t>2022/7/5</a:t>
            </a:fld>
            <a:endParaRPr kumimoji="1" lang="ja-JP" altLang="en-US"/>
          </a:p>
        </p:txBody>
      </p:sp>
      <p:sp>
        <p:nvSpPr>
          <p:cNvPr id="5" name="フッター プレースホルダー 4">
            <a:extLst>
              <a:ext uri="{FF2B5EF4-FFF2-40B4-BE49-F238E27FC236}">
                <a16:creationId xmlns:a16="http://schemas.microsoft.com/office/drawing/2014/main" id="{10720ED5-D961-403D-A8CE-9E50E025FA4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4E6282D-1D34-4756-8B18-82C02236362D}"/>
              </a:ext>
            </a:extLst>
          </p:cNvPr>
          <p:cNvSpPr>
            <a:spLocks noGrp="1"/>
          </p:cNvSpPr>
          <p:nvPr>
            <p:ph type="sldNum" sz="quarter" idx="12"/>
          </p:nvPr>
        </p:nvSpPr>
        <p:spPr/>
        <p:txBody>
          <a:bodyPr/>
          <a:lstStyle/>
          <a:p>
            <a:fld id="{6F56E09A-5678-44EF-B279-159C400F5AC6}" type="slidenum">
              <a:rPr kumimoji="1" lang="ja-JP" altLang="en-US" smtClean="0"/>
              <a:t>‹#›</a:t>
            </a:fld>
            <a:endParaRPr kumimoji="1" lang="ja-JP" altLang="en-US"/>
          </a:p>
        </p:txBody>
      </p:sp>
    </p:spTree>
    <p:extLst>
      <p:ext uri="{BB962C8B-B14F-4D97-AF65-F5344CB8AC3E}">
        <p14:creationId xmlns:p14="http://schemas.microsoft.com/office/powerpoint/2010/main" val="527751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99811C2-88E7-4A96-A994-5BD78B010F7B}"/>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F07FCB7-2D1C-4639-8D1C-A3D96ECBEA7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869D7148-514A-46A8-BB6D-49C4C0355451}"/>
              </a:ext>
            </a:extLst>
          </p:cNvPr>
          <p:cNvSpPr>
            <a:spLocks noGrp="1"/>
          </p:cNvSpPr>
          <p:nvPr>
            <p:ph type="dt" sz="half" idx="10"/>
          </p:nvPr>
        </p:nvSpPr>
        <p:spPr/>
        <p:txBody>
          <a:bodyPr/>
          <a:lstStyle/>
          <a:p>
            <a:fld id="{9CD62023-C94D-4ADA-90BA-F4B6E7C145BA}" type="datetimeFigureOut">
              <a:rPr kumimoji="1" lang="ja-JP" altLang="en-US" smtClean="0"/>
              <a:t>2022/7/5</a:t>
            </a:fld>
            <a:endParaRPr kumimoji="1" lang="ja-JP" altLang="en-US"/>
          </a:p>
        </p:txBody>
      </p:sp>
      <p:sp>
        <p:nvSpPr>
          <p:cNvPr id="5" name="フッター プレースホルダー 4">
            <a:extLst>
              <a:ext uri="{FF2B5EF4-FFF2-40B4-BE49-F238E27FC236}">
                <a16:creationId xmlns:a16="http://schemas.microsoft.com/office/drawing/2014/main" id="{26E9D587-052A-4B73-8A10-FA4C300F9A1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0C1B11C-8EB8-4847-B34F-20C3DE786304}"/>
              </a:ext>
            </a:extLst>
          </p:cNvPr>
          <p:cNvSpPr>
            <a:spLocks noGrp="1"/>
          </p:cNvSpPr>
          <p:nvPr>
            <p:ph type="sldNum" sz="quarter" idx="12"/>
          </p:nvPr>
        </p:nvSpPr>
        <p:spPr/>
        <p:txBody>
          <a:bodyPr/>
          <a:lstStyle/>
          <a:p>
            <a:fld id="{6F56E09A-5678-44EF-B279-159C400F5AC6}" type="slidenum">
              <a:rPr kumimoji="1" lang="ja-JP" altLang="en-US" smtClean="0"/>
              <a:t>‹#›</a:t>
            </a:fld>
            <a:endParaRPr kumimoji="1" lang="ja-JP" altLang="en-US"/>
          </a:p>
        </p:txBody>
      </p:sp>
    </p:spTree>
    <p:extLst>
      <p:ext uri="{BB962C8B-B14F-4D97-AF65-F5344CB8AC3E}">
        <p14:creationId xmlns:p14="http://schemas.microsoft.com/office/powerpoint/2010/main" val="3230940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4C04E56-6408-43B9-B43B-F4BD5F15F354}"/>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721FD2D-8AB5-4617-86B2-4915D99F010F}"/>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1D97CFB4-C056-4068-8222-8F514D3D4A4E}"/>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BAD30A3C-1F6C-48BF-8A40-109E2CB01B32}"/>
              </a:ext>
            </a:extLst>
          </p:cNvPr>
          <p:cNvSpPr>
            <a:spLocks noGrp="1"/>
          </p:cNvSpPr>
          <p:nvPr>
            <p:ph type="dt" sz="half" idx="10"/>
          </p:nvPr>
        </p:nvSpPr>
        <p:spPr/>
        <p:txBody>
          <a:bodyPr/>
          <a:lstStyle/>
          <a:p>
            <a:fld id="{9CD62023-C94D-4ADA-90BA-F4B6E7C145BA}" type="datetimeFigureOut">
              <a:rPr kumimoji="1" lang="ja-JP" altLang="en-US" smtClean="0"/>
              <a:t>2022/7/5</a:t>
            </a:fld>
            <a:endParaRPr kumimoji="1" lang="ja-JP" altLang="en-US"/>
          </a:p>
        </p:txBody>
      </p:sp>
      <p:sp>
        <p:nvSpPr>
          <p:cNvPr id="6" name="フッター プレースホルダー 5">
            <a:extLst>
              <a:ext uri="{FF2B5EF4-FFF2-40B4-BE49-F238E27FC236}">
                <a16:creationId xmlns:a16="http://schemas.microsoft.com/office/drawing/2014/main" id="{9C56D511-8C49-4056-8407-996F61C1C97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38C3A14-A4E7-41B8-9E87-1A66DE77BFE9}"/>
              </a:ext>
            </a:extLst>
          </p:cNvPr>
          <p:cNvSpPr>
            <a:spLocks noGrp="1"/>
          </p:cNvSpPr>
          <p:nvPr>
            <p:ph type="sldNum" sz="quarter" idx="12"/>
          </p:nvPr>
        </p:nvSpPr>
        <p:spPr/>
        <p:txBody>
          <a:bodyPr/>
          <a:lstStyle/>
          <a:p>
            <a:fld id="{6F56E09A-5678-44EF-B279-159C400F5AC6}" type="slidenum">
              <a:rPr kumimoji="1" lang="ja-JP" altLang="en-US" smtClean="0"/>
              <a:t>‹#›</a:t>
            </a:fld>
            <a:endParaRPr kumimoji="1" lang="ja-JP" altLang="en-US"/>
          </a:p>
        </p:txBody>
      </p:sp>
    </p:spTree>
    <p:extLst>
      <p:ext uri="{BB962C8B-B14F-4D97-AF65-F5344CB8AC3E}">
        <p14:creationId xmlns:p14="http://schemas.microsoft.com/office/powerpoint/2010/main" val="18362218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3E56247-0D3C-4D13-A900-DB6620793EB4}"/>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EB47EA0-A6A7-457B-AE26-513D483D02F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1C94CF4C-4991-40AD-8E5F-03C5179DA219}"/>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9504E110-D092-4766-B6F9-A4C3ED382A1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0160D139-78EB-4DFD-9346-8A44B5ABF563}"/>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9837EA7A-2677-457A-BA95-D00460564D78}"/>
              </a:ext>
            </a:extLst>
          </p:cNvPr>
          <p:cNvSpPr>
            <a:spLocks noGrp="1"/>
          </p:cNvSpPr>
          <p:nvPr>
            <p:ph type="dt" sz="half" idx="10"/>
          </p:nvPr>
        </p:nvSpPr>
        <p:spPr/>
        <p:txBody>
          <a:bodyPr/>
          <a:lstStyle/>
          <a:p>
            <a:fld id="{9CD62023-C94D-4ADA-90BA-F4B6E7C145BA}" type="datetimeFigureOut">
              <a:rPr kumimoji="1" lang="ja-JP" altLang="en-US" smtClean="0"/>
              <a:t>2022/7/5</a:t>
            </a:fld>
            <a:endParaRPr kumimoji="1" lang="ja-JP" altLang="en-US"/>
          </a:p>
        </p:txBody>
      </p:sp>
      <p:sp>
        <p:nvSpPr>
          <p:cNvPr id="8" name="フッター プレースホルダー 7">
            <a:extLst>
              <a:ext uri="{FF2B5EF4-FFF2-40B4-BE49-F238E27FC236}">
                <a16:creationId xmlns:a16="http://schemas.microsoft.com/office/drawing/2014/main" id="{50A61C27-6BDC-479F-8C68-FAABA8B6D6E2}"/>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D4048465-2409-4A3F-9E38-F719D2D66660}"/>
              </a:ext>
            </a:extLst>
          </p:cNvPr>
          <p:cNvSpPr>
            <a:spLocks noGrp="1"/>
          </p:cNvSpPr>
          <p:nvPr>
            <p:ph type="sldNum" sz="quarter" idx="12"/>
          </p:nvPr>
        </p:nvSpPr>
        <p:spPr/>
        <p:txBody>
          <a:bodyPr/>
          <a:lstStyle/>
          <a:p>
            <a:fld id="{6F56E09A-5678-44EF-B279-159C400F5AC6}" type="slidenum">
              <a:rPr kumimoji="1" lang="ja-JP" altLang="en-US" smtClean="0"/>
              <a:t>‹#›</a:t>
            </a:fld>
            <a:endParaRPr kumimoji="1" lang="ja-JP" altLang="en-US"/>
          </a:p>
        </p:txBody>
      </p:sp>
    </p:spTree>
    <p:extLst>
      <p:ext uri="{BB962C8B-B14F-4D97-AF65-F5344CB8AC3E}">
        <p14:creationId xmlns:p14="http://schemas.microsoft.com/office/powerpoint/2010/main" val="3966886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E031EF2-64FF-4FC5-9FE9-3430CAB12F01}"/>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C2996CEF-4971-41BC-8005-AA356074D2E8}"/>
              </a:ext>
            </a:extLst>
          </p:cNvPr>
          <p:cNvSpPr>
            <a:spLocks noGrp="1"/>
          </p:cNvSpPr>
          <p:nvPr>
            <p:ph type="dt" sz="half" idx="10"/>
          </p:nvPr>
        </p:nvSpPr>
        <p:spPr/>
        <p:txBody>
          <a:bodyPr/>
          <a:lstStyle/>
          <a:p>
            <a:fld id="{9CD62023-C94D-4ADA-90BA-F4B6E7C145BA}" type="datetimeFigureOut">
              <a:rPr kumimoji="1" lang="ja-JP" altLang="en-US" smtClean="0"/>
              <a:t>2022/7/5</a:t>
            </a:fld>
            <a:endParaRPr kumimoji="1" lang="ja-JP" altLang="en-US"/>
          </a:p>
        </p:txBody>
      </p:sp>
      <p:sp>
        <p:nvSpPr>
          <p:cNvPr id="4" name="フッター プレースホルダー 3">
            <a:extLst>
              <a:ext uri="{FF2B5EF4-FFF2-40B4-BE49-F238E27FC236}">
                <a16:creationId xmlns:a16="http://schemas.microsoft.com/office/drawing/2014/main" id="{3C5F476A-67F5-42E6-B01B-6C76AEA3A4D9}"/>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94C28A9F-E642-490A-8FCB-292E41D8019B}"/>
              </a:ext>
            </a:extLst>
          </p:cNvPr>
          <p:cNvSpPr>
            <a:spLocks noGrp="1"/>
          </p:cNvSpPr>
          <p:nvPr>
            <p:ph type="sldNum" sz="quarter" idx="12"/>
          </p:nvPr>
        </p:nvSpPr>
        <p:spPr/>
        <p:txBody>
          <a:bodyPr/>
          <a:lstStyle/>
          <a:p>
            <a:fld id="{6F56E09A-5678-44EF-B279-159C400F5AC6}" type="slidenum">
              <a:rPr kumimoji="1" lang="ja-JP" altLang="en-US" smtClean="0"/>
              <a:t>‹#›</a:t>
            </a:fld>
            <a:endParaRPr kumimoji="1" lang="ja-JP" altLang="en-US"/>
          </a:p>
        </p:txBody>
      </p:sp>
    </p:spTree>
    <p:extLst>
      <p:ext uri="{BB962C8B-B14F-4D97-AF65-F5344CB8AC3E}">
        <p14:creationId xmlns:p14="http://schemas.microsoft.com/office/powerpoint/2010/main" val="3679187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B212C8F4-20CF-43AF-8062-C3EE46B7F987}"/>
              </a:ext>
            </a:extLst>
          </p:cNvPr>
          <p:cNvSpPr>
            <a:spLocks noGrp="1"/>
          </p:cNvSpPr>
          <p:nvPr>
            <p:ph type="dt" sz="half" idx="10"/>
          </p:nvPr>
        </p:nvSpPr>
        <p:spPr/>
        <p:txBody>
          <a:bodyPr/>
          <a:lstStyle/>
          <a:p>
            <a:fld id="{9CD62023-C94D-4ADA-90BA-F4B6E7C145BA}" type="datetimeFigureOut">
              <a:rPr kumimoji="1" lang="ja-JP" altLang="en-US" smtClean="0"/>
              <a:t>2022/7/5</a:t>
            </a:fld>
            <a:endParaRPr kumimoji="1" lang="ja-JP" altLang="en-US"/>
          </a:p>
        </p:txBody>
      </p:sp>
      <p:sp>
        <p:nvSpPr>
          <p:cNvPr id="3" name="フッター プレースホルダー 2">
            <a:extLst>
              <a:ext uri="{FF2B5EF4-FFF2-40B4-BE49-F238E27FC236}">
                <a16:creationId xmlns:a16="http://schemas.microsoft.com/office/drawing/2014/main" id="{C1979DA8-AB60-4025-AEDB-81077E338F9B}"/>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9130088D-AA17-44D8-809C-A1ECCADA4C51}"/>
              </a:ext>
            </a:extLst>
          </p:cNvPr>
          <p:cNvSpPr>
            <a:spLocks noGrp="1"/>
          </p:cNvSpPr>
          <p:nvPr>
            <p:ph type="sldNum" sz="quarter" idx="12"/>
          </p:nvPr>
        </p:nvSpPr>
        <p:spPr/>
        <p:txBody>
          <a:bodyPr/>
          <a:lstStyle/>
          <a:p>
            <a:fld id="{6F56E09A-5678-44EF-B279-159C400F5AC6}" type="slidenum">
              <a:rPr kumimoji="1" lang="ja-JP" altLang="en-US" smtClean="0"/>
              <a:t>‹#›</a:t>
            </a:fld>
            <a:endParaRPr kumimoji="1" lang="ja-JP" altLang="en-US"/>
          </a:p>
        </p:txBody>
      </p:sp>
    </p:spTree>
    <p:extLst>
      <p:ext uri="{BB962C8B-B14F-4D97-AF65-F5344CB8AC3E}">
        <p14:creationId xmlns:p14="http://schemas.microsoft.com/office/powerpoint/2010/main" val="197835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26E5378-FD20-4F8F-B741-47BBF8F51F5A}"/>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2B03953-83A5-424C-B19D-1C32B9B869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43DB7592-15F4-4B5D-BD8E-87584D8655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B6F261A-1BE0-4E82-8A7C-9620D19F603E}"/>
              </a:ext>
            </a:extLst>
          </p:cNvPr>
          <p:cNvSpPr>
            <a:spLocks noGrp="1"/>
          </p:cNvSpPr>
          <p:nvPr>
            <p:ph type="dt" sz="half" idx="10"/>
          </p:nvPr>
        </p:nvSpPr>
        <p:spPr/>
        <p:txBody>
          <a:bodyPr/>
          <a:lstStyle/>
          <a:p>
            <a:fld id="{9CD62023-C94D-4ADA-90BA-F4B6E7C145BA}" type="datetimeFigureOut">
              <a:rPr kumimoji="1" lang="ja-JP" altLang="en-US" smtClean="0"/>
              <a:t>2022/7/5</a:t>
            </a:fld>
            <a:endParaRPr kumimoji="1" lang="ja-JP" altLang="en-US"/>
          </a:p>
        </p:txBody>
      </p:sp>
      <p:sp>
        <p:nvSpPr>
          <p:cNvPr id="6" name="フッター プレースホルダー 5">
            <a:extLst>
              <a:ext uri="{FF2B5EF4-FFF2-40B4-BE49-F238E27FC236}">
                <a16:creationId xmlns:a16="http://schemas.microsoft.com/office/drawing/2014/main" id="{C33BE382-E3E0-47DB-8813-578564D74FE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DEA5A24-50DA-42F5-A2C7-3A7C132E242B}"/>
              </a:ext>
            </a:extLst>
          </p:cNvPr>
          <p:cNvSpPr>
            <a:spLocks noGrp="1"/>
          </p:cNvSpPr>
          <p:nvPr>
            <p:ph type="sldNum" sz="quarter" idx="12"/>
          </p:nvPr>
        </p:nvSpPr>
        <p:spPr/>
        <p:txBody>
          <a:bodyPr/>
          <a:lstStyle/>
          <a:p>
            <a:fld id="{6F56E09A-5678-44EF-B279-159C400F5AC6}" type="slidenum">
              <a:rPr kumimoji="1" lang="ja-JP" altLang="en-US" smtClean="0"/>
              <a:t>‹#›</a:t>
            </a:fld>
            <a:endParaRPr kumimoji="1" lang="ja-JP" altLang="en-US"/>
          </a:p>
        </p:txBody>
      </p:sp>
    </p:spTree>
    <p:extLst>
      <p:ext uri="{BB962C8B-B14F-4D97-AF65-F5344CB8AC3E}">
        <p14:creationId xmlns:p14="http://schemas.microsoft.com/office/powerpoint/2010/main" val="2161015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1CDDDC-8E99-468A-BBBC-B7736ACAABE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EAC0341E-11D2-4801-9F16-8A952A9E8A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647DB3F3-C9C4-43E9-A551-1A69204020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DF3F3F74-3CE6-4641-BDDA-4C99C4E09F58}"/>
              </a:ext>
            </a:extLst>
          </p:cNvPr>
          <p:cNvSpPr>
            <a:spLocks noGrp="1"/>
          </p:cNvSpPr>
          <p:nvPr>
            <p:ph type="dt" sz="half" idx="10"/>
          </p:nvPr>
        </p:nvSpPr>
        <p:spPr/>
        <p:txBody>
          <a:bodyPr/>
          <a:lstStyle/>
          <a:p>
            <a:fld id="{9CD62023-C94D-4ADA-90BA-F4B6E7C145BA}" type="datetimeFigureOut">
              <a:rPr kumimoji="1" lang="ja-JP" altLang="en-US" smtClean="0"/>
              <a:t>2022/7/5</a:t>
            </a:fld>
            <a:endParaRPr kumimoji="1" lang="ja-JP" altLang="en-US"/>
          </a:p>
        </p:txBody>
      </p:sp>
      <p:sp>
        <p:nvSpPr>
          <p:cNvPr id="6" name="フッター プレースホルダー 5">
            <a:extLst>
              <a:ext uri="{FF2B5EF4-FFF2-40B4-BE49-F238E27FC236}">
                <a16:creationId xmlns:a16="http://schemas.microsoft.com/office/drawing/2014/main" id="{9784CD45-97C2-43F5-8F1F-DCB7C61B65E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F99A69E-8C12-41EA-8CB5-297F2C06B846}"/>
              </a:ext>
            </a:extLst>
          </p:cNvPr>
          <p:cNvSpPr>
            <a:spLocks noGrp="1"/>
          </p:cNvSpPr>
          <p:nvPr>
            <p:ph type="sldNum" sz="quarter" idx="12"/>
          </p:nvPr>
        </p:nvSpPr>
        <p:spPr/>
        <p:txBody>
          <a:bodyPr/>
          <a:lstStyle/>
          <a:p>
            <a:fld id="{6F56E09A-5678-44EF-B279-159C400F5AC6}" type="slidenum">
              <a:rPr kumimoji="1" lang="ja-JP" altLang="en-US" smtClean="0"/>
              <a:t>‹#›</a:t>
            </a:fld>
            <a:endParaRPr kumimoji="1" lang="ja-JP" altLang="en-US"/>
          </a:p>
        </p:txBody>
      </p:sp>
    </p:spTree>
    <p:extLst>
      <p:ext uri="{BB962C8B-B14F-4D97-AF65-F5344CB8AC3E}">
        <p14:creationId xmlns:p14="http://schemas.microsoft.com/office/powerpoint/2010/main" val="673289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A26230C9-ACCC-4B45-BFE5-CC1C32486E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A7CBE65-EB87-4187-8561-2C027A0E36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7903812-CCB2-4DDB-AF3D-9C773CC30FB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D62023-C94D-4ADA-90BA-F4B6E7C145BA}" type="datetimeFigureOut">
              <a:rPr kumimoji="1" lang="ja-JP" altLang="en-US" smtClean="0"/>
              <a:t>2022/7/5</a:t>
            </a:fld>
            <a:endParaRPr kumimoji="1" lang="ja-JP" altLang="en-US"/>
          </a:p>
        </p:txBody>
      </p:sp>
      <p:sp>
        <p:nvSpPr>
          <p:cNvPr id="5" name="フッター プレースホルダー 4">
            <a:extLst>
              <a:ext uri="{FF2B5EF4-FFF2-40B4-BE49-F238E27FC236}">
                <a16:creationId xmlns:a16="http://schemas.microsoft.com/office/drawing/2014/main" id="{7AA9C827-33D8-4EFE-87F9-D30ADFA8918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61C15EEE-2FCD-42A4-A794-C4B84A80B9B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56E09A-5678-44EF-B279-159C400F5AC6}" type="slidenum">
              <a:rPr kumimoji="1" lang="ja-JP" altLang="en-US" smtClean="0"/>
              <a:t>‹#›</a:t>
            </a:fld>
            <a:endParaRPr kumimoji="1" lang="ja-JP" altLang="en-US"/>
          </a:p>
        </p:txBody>
      </p:sp>
    </p:spTree>
    <p:extLst>
      <p:ext uri="{BB962C8B-B14F-4D97-AF65-F5344CB8AC3E}">
        <p14:creationId xmlns:p14="http://schemas.microsoft.com/office/powerpoint/2010/main" val="41366091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621B17-7757-46FE-B3F2-12B58A5A6122}"/>
              </a:ext>
            </a:extLst>
          </p:cNvPr>
          <p:cNvSpPr>
            <a:spLocks noGrp="1"/>
          </p:cNvSpPr>
          <p:nvPr>
            <p:ph type="ctrTitle"/>
          </p:nvPr>
        </p:nvSpPr>
        <p:spPr>
          <a:xfrm>
            <a:off x="660400" y="2235199"/>
            <a:ext cx="10871199" cy="905933"/>
          </a:xfrm>
        </p:spPr>
        <p:txBody>
          <a:bodyPr>
            <a:normAutofit/>
          </a:bodyPr>
          <a:lstStyle/>
          <a:p>
            <a:r>
              <a:rPr kumimoji="1" lang="ja-JP" altLang="en-US" sz="5400" dirty="0">
                <a:latin typeface="HG丸ｺﾞｼｯｸM-PRO" panose="020F0600000000000000" pitchFamily="50" charset="-128"/>
                <a:ea typeface="HG丸ｺﾞｼｯｸM-PRO" panose="020F0600000000000000" pitchFamily="50" charset="-128"/>
              </a:rPr>
              <a:t>ＢＣＰスターターキットについて</a:t>
            </a:r>
          </a:p>
        </p:txBody>
      </p:sp>
      <p:sp>
        <p:nvSpPr>
          <p:cNvPr id="3" name="字幕 2">
            <a:extLst>
              <a:ext uri="{FF2B5EF4-FFF2-40B4-BE49-F238E27FC236}">
                <a16:creationId xmlns:a16="http://schemas.microsoft.com/office/drawing/2014/main" id="{07ABBF89-B896-416C-BCB5-3BE28F7D31A5}"/>
              </a:ext>
            </a:extLst>
          </p:cNvPr>
          <p:cNvSpPr>
            <a:spLocks noGrp="1"/>
          </p:cNvSpPr>
          <p:nvPr>
            <p:ph type="subTitle" idx="1"/>
          </p:nvPr>
        </p:nvSpPr>
        <p:spPr>
          <a:xfrm>
            <a:off x="6282268" y="5888038"/>
            <a:ext cx="4673600" cy="394229"/>
          </a:xfrm>
        </p:spPr>
        <p:txBody>
          <a:bodyPr>
            <a:normAutofit fontScale="92500" lnSpcReduction="10000"/>
          </a:bodyPr>
          <a:lstStyle/>
          <a:p>
            <a:r>
              <a:rPr kumimoji="1" lang="ja-JP" altLang="en-US" dirty="0"/>
              <a:t>特定非営利活動法人ゆめ風基金</a:t>
            </a:r>
            <a:endParaRPr kumimoji="1" lang="en-US" altLang="ja-JP" dirty="0"/>
          </a:p>
        </p:txBody>
      </p:sp>
    </p:spTree>
    <p:extLst>
      <p:ext uri="{BB962C8B-B14F-4D97-AF65-F5344CB8AC3E}">
        <p14:creationId xmlns:p14="http://schemas.microsoft.com/office/powerpoint/2010/main" val="10052239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4B670B2D-0801-4BB7-8E99-EE03856317D8}"/>
              </a:ext>
            </a:extLst>
          </p:cNvPr>
          <p:cNvSpPr/>
          <p:nvPr/>
        </p:nvSpPr>
        <p:spPr>
          <a:xfrm>
            <a:off x="4216399" y="211667"/>
            <a:ext cx="4402668" cy="618913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4" name="表 3">
            <a:extLst>
              <a:ext uri="{FF2B5EF4-FFF2-40B4-BE49-F238E27FC236}">
                <a16:creationId xmlns:a16="http://schemas.microsoft.com/office/drawing/2014/main" id="{69862BEB-4B30-490A-865B-3569183FBCDD}"/>
              </a:ext>
            </a:extLst>
          </p:cNvPr>
          <p:cNvGraphicFramePr>
            <a:graphicFrameLocks noGrp="1"/>
          </p:cNvGraphicFramePr>
          <p:nvPr>
            <p:extLst>
              <p:ext uri="{D42A27DB-BD31-4B8C-83A1-F6EECF244321}">
                <p14:modId xmlns:p14="http://schemas.microsoft.com/office/powerpoint/2010/main" val="581316328"/>
              </p:ext>
            </p:extLst>
          </p:nvPr>
        </p:nvGraphicFramePr>
        <p:xfrm>
          <a:off x="4444999" y="355596"/>
          <a:ext cx="5418667" cy="5901273"/>
        </p:xfrm>
        <a:graphic>
          <a:graphicData uri="http://schemas.openxmlformats.org/drawingml/2006/table">
            <a:tbl>
              <a:tblPr/>
              <a:tblGrid>
                <a:gridCol w="1318056">
                  <a:extLst>
                    <a:ext uri="{9D8B030D-6E8A-4147-A177-3AD203B41FA5}">
                      <a16:colId xmlns:a16="http://schemas.microsoft.com/office/drawing/2014/main" val="3496338348"/>
                    </a:ext>
                  </a:extLst>
                </a:gridCol>
                <a:gridCol w="1366870">
                  <a:extLst>
                    <a:ext uri="{9D8B030D-6E8A-4147-A177-3AD203B41FA5}">
                      <a16:colId xmlns:a16="http://schemas.microsoft.com/office/drawing/2014/main" val="3134889854"/>
                    </a:ext>
                  </a:extLst>
                </a:gridCol>
                <a:gridCol w="1327817">
                  <a:extLst>
                    <a:ext uri="{9D8B030D-6E8A-4147-A177-3AD203B41FA5}">
                      <a16:colId xmlns:a16="http://schemas.microsoft.com/office/drawing/2014/main" val="3152533392"/>
                    </a:ext>
                  </a:extLst>
                </a:gridCol>
                <a:gridCol w="702962">
                  <a:extLst>
                    <a:ext uri="{9D8B030D-6E8A-4147-A177-3AD203B41FA5}">
                      <a16:colId xmlns:a16="http://schemas.microsoft.com/office/drawing/2014/main" val="2723925354"/>
                    </a:ext>
                  </a:extLst>
                </a:gridCol>
                <a:gridCol w="702962">
                  <a:extLst>
                    <a:ext uri="{9D8B030D-6E8A-4147-A177-3AD203B41FA5}">
                      <a16:colId xmlns:a16="http://schemas.microsoft.com/office/drawing/2014/main" val="4098418205"/>
                    </a:ext>
                  </a:extLst>
                </a:gridCol>
              </a:tblGrid>
              <a:tr h="186184">
                <a:tc>
                  <a:txBody>
                    <a:bodyPr/>
                    <a:lstStyle/>
                    <a:p>
                      <a:pPr algn="l" fontAlgn="ctr"/>
                      <a:r>
                        <a:rPr lang="ja-JP" altLang="en-US" sz="800" b="0" i="0" u="none" strike="noStrike" dirty="0">
                          <a:solidFill>
                            <a:srgbClr val="000000"/>
                          </a:solidFill>
                          <a:effectLst/>
                          <a:latin typeface="HGｺﾞｼｯｸE" panose="020B0909000000000000" pitchFamily="49" charset="-128"/>
                          <a:ea typeface="HGｺﾞｼｯｸE" panose="020B0909000000000000" pitchFamily="49" charset="-128"/>
                        </a:rPr>
                        <a:t>訪問日時</a:t>
                      </a:r>
                    </a:p>
                  </a:txBody>
                  <a:tcPr marL="5139" marR="5139" marT="5139" marB="0" anchor="ctr">
                    <a:lnL>
                      <a:noFill/>
                    </a:lnL>
                    <a:lnR>
                      <a:noFill/>
                    </a:lnR>
                    <a:lnT>
                      <a:noFill/>
                    </a:lnT>
                    <a:lnB>
                      <a:noFill/>
                    </a:lnB>
                  </a:tcPr>
                </a:tc>
                <a:tc>
                  <a:txBody>
                    <a:bodyPr/>
                    <a:lstStyle/>
                    <a:p>
                      <a:pPr algn="l" fontAlgn="ctr"/>
                      <a:r>
                        <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rPr>
                        <a:t>年 月 日（ ）</a:t>
                      </a:r>
                    </a:p>
                  </a:txBody>
                  <a:tcPr marL="5139" marR="5139" marT="5139" marB="0" anchor="ctr">
                    <a:lnL>
                      <a:noFill/>
                    </a:lnL>
                    <a:lnR>
                      <a:noFill/>
                    </a:lnR>
                    <a:lnT>
                      <a:noFill/>
                    </a:lnT>
                    <a:lnB>
                      <a:noFill/>
                    </a:lnB>
                  </a:tcPr>
                </a:tc>
                <a:tc gridSpan="2">
                  <a:txBody>
                    <a:bodyPr/>
                    <a:lstStyle/>
                    <a:p>
                      <a:pPr algn="l" fontAlgn="ctr"/>
                      <a:r>
                        <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rPr>
                        <a:t>    時～   時</a:t>
                      </a:r>
                    </a:p>
                  </a:txBody>
                  <a:tcPr marL="5139" marR="5139" marT="5139" marB="0" anchor="ctr">
                    <a:lnL>
                      <a:noFill/>
                    </a:lnL>
                    <a:lnR>
                      <a:noFill/>
                    </a:lnR>
                    <a:lnT>
                      <a:noFill/>
                    </a:lnT>
                    <a:lnB>
                      <a:noFill/>
                    </a:lnB>
                  </a:tcPr>
                </a:tc>
                <a:tc hMerge="1">
                  <a:txBody>
                    <a:bodyPr/>
                    <a:lstStyle/>
                    <a:p>
                      <a:endParaRPr kumimoji="1" lang="ja-JP" altLang="en-US"/>
                    </a:p>
                  </a:txBody>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extLst>
                  <a:ext uri="{0D108BD9-81ED-4DB2-BD59-A6C34878D82A}">
                    <a16:rowId xmlns:a16="http://schemas.microsoft.com/office/drawing/2014/main" val="3807585317"/>
                  </a:ext>
                </a:extLst>
              </a:tr>
              <a:tr h="186184">
                <a:tc>
                  <a:txBody>
                    <a:bodyPr/>
                    <a:lstStyle/>
                    <a:p>
                      <a:pPr algn="l" fontAlgn="ctr"/>
                      <a:r>
                        <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rPr>
                        <a:t>訪問者氏名</a:t>
                      </a:r>
                    </a:p>
                  </a:txBody>
                  <a:tcPr marL="5139" marR="5139" marT="513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extLst>
                  <a:ext uri="{0D108BD9-81ED-4DB2-BD59-A6C34878D82A}">
                    <a16:rowId xmlns:a16="http://schemas.microsoft.com/office/drawing/2014/main" val="1632241837"/>
                  </a:ext>
                </a:extLst>
              </a:tr>
              <a:tr h="186184">
                <a:tc>
                  <a:txBody>
                    <a:bodyPr/>
                    <a:lstStyle/>
                    <a:p>
                      <a:pPr algn="l" fontAlgn="ctr"/>
                      <a:r>
                        <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rPr>
                        <a:t>記録者氏名</a:t>
                      </a:r>
                    </a:p>
                  </a:txBody>
                  <a:tcPr marL="5139" marR="5139" marT="513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extLst>
                  <a:ext uri="{0D108BD9-81ED-4DB2-BD59-A6C34878D82A}">
                    <a16:rowId xmlns:a16="http://schemas.microsoft.com/office/drawing/2014/main" val="2872716706"/>
                  </a:ext>
                </a:extLst>
              </a:tr>
              <a:tr h="186184">
                <a:tc>
                  <a:txBody>
                    <a:bodyPr/>
                    <a:lstStyle/>
                    <a:p>
                      <a:pPr algn="l" fontAlgn="ctr"/>
                      <a:r>
                        <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rPr>
                        <a:t>利用者氏 名 </a:t>
                      </a:r>
                    </a:p>
                  </a:txBody>
                  <a:tcPr marL="5139" marR="5139" marT="513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extLst>
                  <a:ext uri="{0D108BD9-81ED-4DB2-BD59-A6C34878D82A}">
                    <a16:rowId xmlns:a16="http://schemas.microsoft.com/office/drawing/2014/main" val="1236507017"/>
                  </a:ext>
                </a:extLst>
              </a:tr>
              <a:tr h="186184">
                <a:tc>
                  <a:txBody>
                    <a:bodyPr/>
                    <a:lstStyle/>
                    <a:p>
                      <a:pPr algn="l" fontAlgn="ctr"/>
                      <a:r>
                        <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rPr>
                        <a:t>現住所</a:t>
                      </a:r>
                    </a:p>
                  </a:txBody>
                  <a:tcPr marL="5139" marR="5139" marT="513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extLst>
                  <a:ext uri="{0D108BD9-81ED-4DB2-BD59-A6C34878D82A}">
                    <a16:rowId xmlns:a16="http://schemas.microsoft.com/office/drawing/2014/main" val="1956254016"/>
                  </a:ext>
                </a:extLst>
              </a:tr>
              <a:tr h="186184">
                <a:tc>
                  <a:txBody>
                    <a:bodyPr/>
                    <a:lstStyle/>
                    <a:p>
                      <a:pPr algn="l" fontAlgn="ctr"/>
                      <a:r>
                        <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rPr>
                        <a:t>避難先</a:t>
                      </a:r>
                    </a:p>
                  </a:txBody>
                  <a:tcPr marL="5139" marR="5139" marT="513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extLst>
                  <a:ext uri="{0D108BD9-81ED-4DB2-BD59-A6C34878D82A}">
                    <a16:rowId xmlns:a16="http://schemas.microsoft.com/office/drawing/2014/main" val="4015550502"/>
                  </a:ext>
                </a:extLst>
              </a:tr>
              <a:tr h="186184">
                <a:tc gridSpan="2">
                  <a:txBody>
                    <a:bodyPr/>
                    <a:lstStyle/>
                    <a:p>
                      <a:pPr algn="l" fontAlgn="ctr"/>
                      <a:r>
                        <a:rPr lang="zh-TW" altLang="en-US" sz="800" b="0" i="0" u="none" strike="noStrike">
                          <a:solidFill>
                            <a:srgbClr val="000000"/>
                          </a:solidFill>
                          <a:effectLst/>
                          <a:latin typeface="HGｺﾞｼｯｸE" panose="020B0909000000000000" pitchFamily="49" charset="-128"/>
                          <a:ea typeface="HGｺﾞｼｯｸE" panose="020B0909000000000000" pitchFamily="49" charset="-128"/>
                        </a:rPr>
                        <a:t>連絡先 ＦＡＸ 電 話</a:t>
                      </a:r>
                    </a:p>
                  </a:txBody>
                  <a:tcPr marL="5139" marR="5139" marT="5139" marB="0" anchor="ctr">
                    <a:lnL>
                      <a:noFill/>
                    </a:lnL>
                    <a:lnR>
                      <a:noFill/>
                    </a:lnR>
                    <a:lnT>
                      <a:noFill/>
                    </a:lnT>
                    <a:lnB>
                      <a:noFill/>
                    </a:lnB>
                  </a:tcPr>
                </a:tc>
                <a:tc hMerge="1">
                  <a:txBody>
                    <a:bodyPr/>
                    <a:lstStyle/>
                    <a:p>
                      <a:endParaRPr kumimoji="1" lang="ja-JP" altLang="en-US"/>
                    </a:p>
                  </a:txBody>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extLst>
                  <a:ext uri="{0D108BD9-81ED-4DB2-BD59-A6C34878D82A}">
                    <a16:rowId xmlns:a16="http://schemas.microsoft.com/office/drawing/2014/main" val="1752269844"/>
                  </a:ext>
                </a:extLst>
              </a:tr>
              <a:tr h="186184">
                <a:tc>
                  <a:txBody>
                    <a:bodyPr/>
                    <a:lstStyle/>
                    <a:p>
                      <a:pPr algn="l" fontAlgn="ctr"/>
                      <a:r>
                        <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rPr>
                        <a:t>携帯メール</a:t>
                      </a:r>
                    </a:p>
                  </a:txBody>
                  <a:tcPr marL="5139" marR="5139" marT="513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extLst>
                  <a:ext uri="{0D108BD9-81ED-4DB2-BD59-A6C34878D82A}">
                    <a16:rowId xmlns:a16="http://schemas.microsoft.com/office/drawing/2014/main" val="2295303517"/>
                  </a:ext>
                </a:extLst>
              </a:tr>
              <a:tr h="186184">
                <a:tc gridSpan="2">
                  <a:txBody>
                    <a:bodyPr/>
                    <a:lstStyle/>
                    <a:p>
                      <a:pPr algn="l" fontAlgn="ctr"/>
                      <a:r>
                        <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rPr>
                        <a:t>家 族 続柄（ ）</a:t>
                      </a:r>
                    </a:p>
                  </a:txBody>
                  <a:tcPr marL="5139" marR="5139" marT="5139" marB="0" anchor="ctr">
                    <a:lnL>
                      <a:noFill/>
                    </a:lnL>
                    <a:lnR>
                      <a:noFill/>
                    </a:lnR>
                    <a:lnT>
                      <a:noFill/>
                    </a:lnT>
                    <a:lnB>
                      <a:noFill/>
                    </a:lnB>
                  </a:tcPr>
                </a:tc>
                <a:tc hMerge="1">
                  <a:txBody>
                    <a:bodyPr/>
                    <a:lstStyle/>
                    <a:p>
                      <a:endParaRPr kumimoji="1" lang="ja-JP" altLang="en-US"/>
                    </a:p>
                  </a:txBody>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extLst>
                  <a:ext uri="{0D108BD9-81ED-4DB2-BD59-A6C34878D82A}">
                    <a16:rowId xmlns:a16="http://schemas.microsoft.com/office/drawing/2014/main" val="3476896966"/>
                  </a:ext>
                </a:extLst>
              </a:tr>
              <a:tr h="186184">
                <a:tc>
                  <a:txBody>
                    <a:bodyPr/>
                    <a:lstStyle/>
                    <a:p>
                      <a:pPr algn="l" fontAlgn="ctr"/>
                      <a:r>
                        <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rPr>
                        <a:t>連絡先</a:t>
                      </a:r>
                    </a:p>
                  </a:txBody>
                  <a:tcPr marL="5139" marR="5139" marT="5139" marB="0" anchor="ctr">
                    <a:lnL>
                      <a:noFill/>
                    </a:lnL>
                    <a:lnR>
                      <a:noFill/>
                    </a:lnR>
                    <a:lnT>
                      <a:noFill/>
                    </a:lnT>
                    <a:lnB>
                      <a:noFill/>
                    </a:lnB>
                  </a:tcPr>
                </a:tc>
                <a:tc>
                  <a:txBody>
                    <a:bodyPr/>
                    <a:lstStyle/>
                    <a:p>
                      <a:pPr algn="l" fontAlgn="ctr"/>
                      <a:r>
                        <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rPr>
                        <a:t>電 話</a:t>
                      </a:r>
                    </a:p>
                  </a:txBody>
                  <a:tcPr marL="5139" marR="5139" marT="5139" marB="0" anchor="ctr">
                    <a:lnL>
                      <a:noFill/>
                    </a:lnL>
                    <a:lnR>
                      <a:noFill/>
                    </a:lnR>
                    <a:lnT>
                      <a:noFill/>
                    </a:lnT>
                    <a:lnB>
                      <a:noFill/>
                    </a:lnB>
                  </a:tcPr>
                </a:tc>
                <a:tc>
                  <a:txBody>
                    <a:bodyPr/>
                    <a:lstStyle/>
                    <a:p>
                      <a:pPr algn="l" fontAlgn="ctr"/>
                      <a:r>
                        <a:rPr lang="en-US" sz="800" b="0" i="0" u="none" strike="noStrike">
                          <a:solidFill>
                            <a:srgbClr val="000000"/>
                          </a:solidFill>
                          <a:effectLst/>
                          <a:latin typeface="HGｺﾞｼｯｸE" panose="020B0909000000000000" pitchFamily="49" charset="-128"/>
                          <a:ea typeface="HGｺﾞｼｯｸE" panose="020B0909000000000000" pitchFamily="49" charset="-128"/>
                        </a:rPr>
                        <a:t>ＦＡＸ </a:t>
                      </a:r>
                    </a:p>
                  </a:txBody>
                  <a:tcPr marL="5139" marR="5139" marT="513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extLst>
                  <a:ext uri="{0D108BD9-81ED-4DB2-BD59-A6C34878D82A}">
                    <a16:rowId xmlns:a16="http://schemas.microsoft.com/office/drawing/2014/main" val="3197776885"/>
                  </a:ext>
                </a:extLst>
              </a:tr>
              <a:tr h="186184">
                <a:tc>
                  <a:txBody>
                    <a:bodyPr/>
                    <a:lstStyle/>
                    <a:p>
                      <a:pPr algn="l" fontAlgn="ctr"/>
                      <a:r>
                        <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rPr>
                        <a:t>携帯メール</a:t>
                      </a:r>
                    </a:p>
                  </a:txBody>
                  <a:tcPr marL="5139" marR="5139" marT="513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extLst>
                  <a:ext uri="{0D108BD9-81ED-4DB2-BD59-A6C34878D82A}">
                    <a16:rowId xmlns:a16="http://schemas.microsoft.com/office/drawing/2014/main" val="1021287970"/>
                  </a:ext>
                </a:extLst>
              </a:tr>
              <a:tr h="186184">
                <a:tc gridSpan="5">
                  <a:txBody>
                    <a:bodyPr/>
                    <a:lstStyle/>
                    <a:p>
                      <a:pPr algn="l" fontAlgn="ctr"/>
                      <a:r>
                        <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rPr>
                        <a:t>■体の調子 （良好・けが・病気・通院有無・服薬有無）</a:t>
                      </a:r>
                    </a:p>
                  </a:txBody>
                  <a:tcPr marL="5139" marR="5139" marT="5139"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091935923"/>
                  </a:ext>
                </a:extLst>
              </a:tr>
              <a:tr h="521034">
                <a:tc>
                  <a:txBody>
                    <a:bodyPr/>
                    <a:lstStyle/>
                    <a:p>
                      <a:pPr algn="l" fontAlgn="ctr"/>
                      <a:r>
                        <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rPr>
                        <a:t>（症状）</a:t>
                      </a:r>
                    </a:p>
                  </a:txBody>
                  <a:tcPr marL="5139" marR="5139" marT="513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extLst>
                  <a:ext uri="{0D108BD9-81ED-4DB2-BD59-A6C34878D82A}">
                    <a16:rowId xmlns:a16="http://schemas.microsoft.com/office/drawing/2014/main" val="2086052450"/>
                  </a:ext>
                </a:extLst>
              </a:tr>
              <a:tr h="186184">
                <a:tc>
                  <a:txBody>
                    <a:bodyPr/>
                    <a:lstStyle/>
                    <a:p>
                      <a:pPr algn="l" fontAlgn="ctr"/>
                      <a:r>
                        <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rPr>
                        <a:t>■被害の状況</a:t>
                      </a:r>
                    </a:p>
                  </a:txBody>
                  <a:tcPr marL="5139" marR="5139" marT="513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extLst>
                  <a:ext uri="{0D108BD9-81ED-4DB2-BD59-A6C34878D82A}">
                    <a16:rowId xmlns:a16="http://schemas.microsoft.com/office/drawing/2014/main" val="1232692656"/>
                  </a:ext>
                </a:extLst>
              </a:tr>
              <a:tr h="186184">
                <a:tc gridSpan="5">
                  <a:txBody>
                    <a:bodyPr/>
                    <a:lstStyle/>
                    <a:p>
                      <a:pPr algn="l" fontAlgn="ctr"/>
                      <a:r>
                        <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rPr>
                        <a:t>□住まい （一戸建・集合住宅）（生活可・生活不可）</a:t>
                      </a:r>
                    </a:p>
                  </a:txBody>
                  <a:tcPr marL="5139" marR="5139" marT="5139"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30540009"/>
                  </a:ext>
                </a:extLst>
              </a:tr>
              <a:tr h="186184">
                <a:tc gridSpan="4">
                  <a:txBody>
                    <a:bodyPr/>
                    <a:lstStyle/>
                    <a:p>
                      <a:pPr algn="l" fontAlgn="ctr"/>
                      <a:r>
                        <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rPr>
                        <a:t> （損壊なし・一部損壊・半壊・全壊・浸水）</a:t>
                      </a:r>
                    </a:p>
                  </a:txBody>
                  <a:tcPr marL="5139" marR="5139" marT="5139"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extLst>
                  <a:ext uri="{0D108BD9-81ED-4DB2-BD59-A6C34878D82A}">
                    <a16:rowId xmlns:a16="http://schemas.microsoft.com/office/drawing/2014/main" val="4280892300"/>
                  </a:ext>
                </a:extLst>
              </a:tr>
              <a:tr h="458510">
                <a:tc>
                  <a:txBody>
                    <a:bodyPr/>
                    <a:lstStyle/>
                    <a:p>
                      <a:pPr algn="l" fontAlgn="ctr"/>
                      <a:r>
                        <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rPr>
                        <a:t>（状況）</a:t>
                      </a:r>
                    </a:p>
                  </a:txBody>
                  <a:tcPr marL="5139" marR="5139" marT="513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extLst>
                  <a:ext uri="{0D108BD9-81ED-4DB2-BD59-A6C34878D82A}">
                    <a16:rowId xmlns:a16="http://schemas.microsoft.com/office/drawing/2014/main" val="3443218280"/>
                  </a:ext>
                </a:extLst>
              </a:tr>
              <a:tr h="180626">
                <a:tc gridSpan="2">
                  <a:txBody>
                    <a:bodyPr/>
                    <a:lstStyle/>
                    <a:p>
                      <a:pPr algn="l" fontAlgn="ctr"/>
                      <a:r>
                        <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rPr>
                        <a:t>□車 （使用可・使用不可）</a:t>
                      </a:r>
                    </a:p>
                  </a:txBody>
                  <a:tcPr marL="5139" marR="5139" marT="5139" marB="0" anchor="ctr">
                    <a:lnL>
                      <a:noFill/>
                    </a:lnL>
                    <a:lnR>
                      <a:noFill/>
                    </a:lnR>
                    <a:lnT>
                      <a:noFill/>
                    </a:lnT>
                    <a:lnB>
                      <a:noFill/>
                    </a:lnB>
                  </a:tcPr>
                </a:tc>
                <a:tc hMerge="1">
                  <a:txBody>
                    <a:bodyPr/>
                    <a:lstStyle/>
                    <a:p>
                      <a:endParaRPr kumimoji="1" lang="ja-JP" altLang="en-US"/>
                    </a:p>
                  </a:txBody>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extLst>
                  <a:ext uri="{0D108BD9-81ED-4DB2-BD59-A6C34878D82A}">
                    <a16:rowId xmlns:a16="http://schemas.microsoft.com/office/drawing/2014/main" val="113467950"/>
                  </a:ext>
                </a:extLst>
              </a:tr>
              <a:tr h="312620">
                <a:tc>
                  <a:txBody>
                    <a:bodyPr/>
                    <a:lstStyle/>
                    <a:p>
                      <a:pPr algn="l" fontAlgn="ctr"/>
                      <a:r>
                        <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rPr>
                        <a:t>（状況）</a:t>
                      </a:r>
                    </a:p>
                  </a:txBody>
                  <a:tcPr marL="5139" marR="5139" marT="513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extLst>
                  <a:ext uri="{0D108BD9-81ED-4DB2-BD59-A6C34878D82A}">
                    <a16:rowId xmlns:a16="http://schemas.microsoft.com/office/drawing/2014/main" val="3754248801"/>
                  </a:ext>
                </a:extLst>
              </a:tr>
              <a:tr h="208413">
                <a:tc gridSpan="2">
                  <a:txBody>
                    <a:bodyPr/>
                    <a:lstStyle/>
                    <a:p>
                      <a:pPr algn="l" fontAlgn="ctr"/>
                      <a:r>
                        <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rPr>
                        <a:t>■仕事 （自営・雇用）</a:t>
                      </a:r>
                    </a:p>
                  </a:txBody>
                  <a:tcPr marL="5139" marR="5139" marT="5139" marB="0" anchor="ctr">
                    <a:lnL>
                      <a:noFill/>
                    </a:lnL>
                    <a:lnR>
                      <a:noFill/>
                    </a:lnR>
                    <a:lnT>
                      <a:noFill/>
                    </a:lnT>
                    <a:lnB>
                      <a:noFill/>
                    </a:lnB>
                  </a:tcPr>
                </a:tc>
                <a:tc hMerge="1">
                  <a:txBody>
                    <a:bodyPr/>
                    <a:lstStyle/>
                    <a:p>
                      <a:endParaRPr kumimoji="1" lang="ja-JP" altLang="en-US"/>
                    </a:p>
                  </a:txBody>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extLst>
                  <a:ext uri="{0D108BD9-81ED-4DB2-BD59-A6C34878D82A}">
                    <a16:rowId xmlns:a16="http://schemas.microsoft.com/office/drawing/2014/main" val="2851795016"/>
                  </a:ext>
                </a:extLst>
              </a:tr>
              <a:tr h="604400">
                <a:tc>
                  <a:txBody>
                    <a:bodyPr/>
                    <a:lstStyle/>
                    <a:p>
                      <a:pPr algn="l" fontAlgn="ctr"/>
                      <a:r>
                        <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rPr>
                        <a:t>（状況）</a:t>
                      </a:r>
                    </a:p>
                  </a:txBody>
                  <a:tcPr marL="5139" marR="5139" marT="513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extLst>
                  <a:ext uri="{0D108BD9-81ED-4DB2-BD59-A6C34878D82A}">
                    <a16:rowId xmlns:a16="http://schemas.microsoft.com/office/drawing/2014/main" val="2515673735"/>
                  </a:ext>
                </a:extLst>
              </a:tr>
              <a:tr h="171779">
                <a:tc gridSpan="3">
                  <a:txBody>
                    <a:bodyPr/>
                    <a:lstStyle/>
                    <a:p>
                      <a:pPr algn="l" fontAlgn="ctr"/>
                      <a:r>
                        <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rPr>
                        <a:t>■困っていること、助けてほしいこと</a:t>
                      </a:r>
                    </a:p>
                  </a:txBody>
                  <a:tcPr marL="5139" marR="5139" marT="5139"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extLst>
                  <a:ext uri="{0D108BD9-81ED-4DB2-BD59-A6C34878D82A}">
                    <a16:rowId xmlns:a16="http://schemas.microsoft.com/office/drawing/2014/main" val="3265843009"/>
                  </a:ext>
                </a:extLst>
              </a:tr>
              <a:tr h="479352">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extLst>
                  <a:ext uri="{0D108BD9-81ED-4DB2-BD59-A6C34878D82A}">
                    <a16:rowId xmlns:a16="http://schemas.microsoft.com/office/drawing/2014/main" val="2601754100"/>
                  </a:ext>
                </a:extLst>
              </a:tr>
              <a:tr h="171779">
                <a:tc gridSpan="3">
                  <a:txBody>
                    <a:bodyPr/>
                    <a:lstStyle/>
                    <a:p>
                      <a:pPr algn="l" fontAlgn="ctr"/>
                      <a:r>
                        <a:rPr lang="ja-JP" altLang="en-US" sz="800" b="0" i="0" u="none" strike="noStrike" dirty="0">
                          <a:solidFill>
                            <a:srgbClr val="000000"/>
                          </a:solidFill>
                          <a:effectLst/>
                          <a:latin typeface="HGｺﾞｼｯｸE" panose="020B0909000000000000" pitchFamily="49" charset="-128"/>
                          <a:ea typeface="HGｺﾞｼｯｸE" panose="020B0909000000000000" pitchFamily="49" charset="-128"/>
                        </a:rPr>
                        <a:t>■個人情報開示について 可・否</a:t>
                      </a:r>
                    </a:p>
                  </a:txBody>
                  <a:tcPr marL="5139" marR="5139" marT="5139"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8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tc>
                  <a:txBody>
                    <a:bodyPr/>
                    <a:lstStyle/>
                    <a:p>
                      <a:pPr algn="l" fontAlgn="ctr"/>
                      <a:endParaRPr lang="ja-JP" altLang="en-US" sz="800" b="0" i="0" u="none" strike="noStrike" dirty="0">
                        <a:solidFill>
                          <a:srgbClr val="000000"/>
                        </a:solidFill>
                        <a:effectLst/>
                        <a:latin typeface="HGｺﾞｼｯｸE" panose="020B0909000000000000" pitchFamily="49" charset="-128"/>
                        <a:ea typeface="HGｺﾞｼｯｸE" panose="020B0909000000000000" pitchFamily="49" charset="-128"/>
                      </a:endParaRPr>
                    </a:p>
                  </a:txBody>
                  <a:tcPr marL="5139" marR="5139" marT="5139" marB="0" anchor="ctr">
                    <a:lnL>
                      <a:noFill/>
                    </a:lnL>
                    <a:lnR>
                      <a:noFill/>
                    </a:lnR>
                    <a:lnT>
                      <a:noFill/>
                    </a:lnT>
                    <a:lnB>
                      <a:noFill/>
                    </a:lnB>
                  </a:tcPr>
                </a:tc>
                <a:extLst>
                  <a:ext uri="{0D108BD9-81ED-4DB2-BD59-A6C34878D82A}">
                    <a16:rowId xmlns:a16="http://schemas.microsoft.com/office/drawing/2014/main" val="3430706033"/>
                  </a:ext>
                </a:extLst>
              </a:tr>
            </a:tbl>
          </a:graphicData>
        </a:graphic>
      </p:graphicFrame>
      <p:sp>
        <p:nvSpPr>
          <p:cNvPr id="5" name="テキスト ボックス 4">
            <a:extLst>
              <a:ext uri="{FF2B5EF4-FFF2-40B4-BE49-F238E27FC236}">
                <a16:creationId xmlns:a16="http://schemas.microsoft.com/office/drawing/2014/main" id="{1EDC9ADC-F111-48D9-8BAB-E54295FE1BEE}"/>
              </a:ext>
            </a:extLst>
          </p:cNvPr>
          <p:cNvSpPr txBox="1"/>
          <p:nvPr/>
        </p:nvSpPr>
        <p:spPr>
          <a:xfrm>
            <a:off x="448733" y="584200"/>
            <a:ext cx="2921000" cy="923330"/>
          </a:xfrm>
          <a:prstGeom prst="rect">
            <a:avLst/>
          </a:prstGeom>
          <a:noFill/>
        </p:spPr>
        <p:txBody>
          <a:bodyPr wrap="square" rtlCol="0">
            <a:spAutoFit/>
          </a:bodyPr>
          <a:lstStyle/>
          <a:p>
            <a:r>
              <a:rPr kumimoji="1" lang="ja-JP" altLang="en-US" dirty="0"/>
              <a:t>訪問時に確認すべきことを右のようなシートに書いて訪問数準備しておく。</a:t>
            </a:r>
          </a:p>
        </p:txBody>
      </p:sp>
    </p:spTree>
    <p:extLst>
      <p:ext uri="{BB962C8B-B14F-4D97-AF65-F5344CB8AC3E}">
        <p14:creationId xmlns:p14="http://schemas.microsoft.com/office/powerpoint/2010/main" val="2734116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E4C232EC-2DE3-41DA-8816-31D6A1A771D9}"/>
              </a:ext>
            </a:extLst>
          </p:cNvPr>
          <p:cNvSpPr/>
          <p:nvPr/>
        </p:nvSpPr>
        <p:spPr>
          <a:xfrm>
            <a:off x="414867" y="348103"/>
            <a:ext cx="6096000" cy="646331"/>
          </a:xfrm>
          <a:prstGeom prst="rect">
            <a:avLst/>
          </a:prstGeom>
        </p:spPr>
        <p:txBody>
          <a:bodyPr>
            <a:spAutoFit/>
          </a:bodyPr>
          <a:lstStyle/>
          <a:p>
            <a:pPr>
              <a:spcBef>
                <a:spcPct val="0"/>
              </a:spcBef>
            </a:pPr>
            <a:r>
              <a:rPr lang="en-US" altLang="ja-JP" dirty="0">
                <a:latin typeface="HG丸ｺﾞｼｯｸM-PRO" panose="020F0600000000000000" pitchFamily="50" charset="-128"/>
                <a:ea typeface="HG丸ｺﾞｼｯｸM-PRO" panose="020F0600000000000000" pitchFamily="50" charset="-128"/>
              </a:rPr>
              <a:t>4.</a:t>
            </a:r>
            <a:r>
              <a:rPr lang="ja-JP" altLang="en-US" dirty="0">
                <a:latin typeface="HG丸ｺﾞｼｯｸM-PRO" panose="020F0600000000000000" pitchFamily="50" charset="-128"/>
                <a:ea typeface="HG丸ｺﾞｼｯｸM-PRO" panose="020F0600000000000000" pitchFamily="50" charset="-128"/>
              </a:rPr>
              <a:t>　福祉避難所</a:t>
            </a:r>
          </a:p>
          <a:p>
            <a:pPr>
              <a:spcBef>
                <a:spcPct val="0"/>
              </a:spcBef>
            </a:pPr>
            <a:r>
              <a:rPr lang="ja-JP" altLang="en-US" dirty="0">
                <a:latin typeface="HG丸ｺﾞｼｯｸM-PRO" panose="020F0600000000000000" pitchFamily="50" charset="-128"/>
                <a:ea typeface="HG丸ｺﾞｼｯｸM-PRO" panose="020F0600000000000000" pitchFamily="50" charset="-128"/>
              </a:rPr>
              <a:t>　　　　開設手順</a:t>
            </a:r>
          </a:p>
        </p:txBody>
      </p:sp>
      <p:sp>
        <p:nvSpPr>
          <p:cNvPr id="3" name="テキスト ボックス 2">
            <a:extLst>
              <a:ext uri="{FF2B5EF4-FFF2-40B4-BE49-F238E27FC236}">
                <a16:creationId xmlns:a16="http://schemas.microsoft.com/office/drawing/2014/main" id="{DBAD0623-ACFB-4C3A-9DD5-90E75D0FB30C}"/>
              </a:ext>
            </a:extLst>
          </p:cNvPr>
          <p:cNvSpPr txBox="1"/>
          <p:nvPr/>
        </p:nvSpPr>
        <p:spPr>
          <a:xfrm>
            <a:off x="795866" y="1117600"/>
            <a:ext cx="3835400" cy="369332"/>
          </a:xfrm>
          <a:prstGeom prst="rect">
            <a:avLst/>
          </a:prstGeom>
          <a:noFill/>
        </p:spPr>
        <p:txBody>
          <a:bodyPr wrap="square" rtlCol="0">
            <a:spAutoFit/>
          </a:bodyPr>
          <a:lstStyle/>
          <a:p>
            <a:r>
              <a:rPr kumimoji="1" lang="ja-JP" altLang="en-US" dirty="0">
                <a:solidFill>
                  <a:schemeClr val="accent5">
                    <a:lumMod val="50000"/>
                  </a:schemeClr>
                </a:solidFill>
                <a:latin typeface="HG丸ｺﾞｼｯｸM-PRO" panose="020F0600000000000000" pitchFamily="50" charset="-128"/>
                <a:ea typeface="HG丸ｺﾞｼｯｸM-PRO" panose="020F0600000000000000" pitchFamily="50" charset="-128"/>
              </a:rPr>
              <a:t>福祉避難所開設する目安</a:t>
            </a:r>
          </a:p>
        </p:txBody>
      </p:sp>
      <p:sp>
        <p:nvSpPr>
          <p:cNvPr id="5" name="テキスト ボックス 4">
            <a:extLst>
              <a:ext uri="{FF2B5EF4-FFF2-40B4-BE49-F238E27FC236}">
                <a16:creationId xmlns:a16="http://schemas.microsoft.com/office/drawing/2014/main" id="{54C37E25-4AD5-4360-A323-00FEE9BD19E4}"/>
              </a:ext>
            </a:extLst>
          </p:cNvPr>
          <p:cNvSpPr txBox="1"/>
          <p:nvPr/>
        </p:nvSpPr>
        <p:spPr>
          <a:xfrm>
            <a:off x="1066800" y="1486932"/>
            <a:ext cx="8729133" cy="923330"/>
          </a:xfrm>
          <a:prstGeom prst="rect">
            <a:avLst/>
          </a:prstGeom>
          <a:noFill/>
          <a:ln>
            <a:solidFill>
              <a:schemeClr val="tx1"/>
            </a:solidFill>
          </a:ln>
        </p:spPr>
        <p:txBody>
          <a:bodyPr wrap="square" rtlCol="0">
            <a:spAutoFit/>
          </a:bodyPr>
          <a:lstStyle/>
          <a:p>
            <a:r>
              <a:rPr kumimoji="1" lang="ja-JP" altLang="en-US" dirty="0"/>
              <a:t>□発災直後できるだけ早期に　　　　□発災後２日目</a:t>
            </a:r>
            <a:endParaRPr kumimoji="1" lang="en-US" altLang="ja-JP" dirty="0"/>
          </a:p>
          <a:p>
            <a:r>
              <a:rPr lang="ja-JP" altLang="en-US" dirty="0"/>
              <a:t>□利用者に避難困難者がいると判明した時</a:t>
            </a:r>
            <a:endParaRPr lang="en-US" altLang="ja-JP" dirty="0"/>
          </a:p>
          <a:p>
            <a:r>
              <a:rPr kumimoji="1" lang="ja-JP" altLang="en-US" dirty="0"/>
              <a:t>□行政から要請のあった時　　　　　□必要な準備が整い次第（場所や人員）</a:t>
            </a:r>
          </a:p>
        </p:txBody>
      </p:sp>
      <p:sp>
        <p:nvSpPr>
          <p:cNvPr id="6" name="テキスト ボックス 5">
            <a:extLst>
              <a:ext uri="{FF2B5EF4-FFF2-40B4-BE49-F238E27FC236}">
                <a16:creationId xmlns:a16="http://schemas.microsoft.com/office/drawing/2014/main" id="{B494612C-B94E-4ECC-B730-3FB2AC62FA42}"/>
              </a:ext>
            </a:extLst>
          </p:cNvPr>
          <p:cNvSpPr txBox="1"/>
          <p:nvPr/>
        </p:nvSpPr>
        <p:spPr>
          <a:xfrm>
            <a:off x="922866" y="2658533"/>
            <a:ext cx="3708399" cy="369332"/>
          </a:xfrm>
          <a:prstGeom prst="rect">
            <a:avLst/>
          </a:prstGeom>
          <a:noFill/>
        </p:spPr>
        <p:txBody>
          <a:bodyPr wrap="square" rtlCol="0">
            <a:spAutoFit/>
          </a:bodyPr>
          <a:lstStyle/>
          <a:p>
            <a:r>
              <a:rPr kumimoji="1" lang="ja-JP" altLang="en-US" dirty="0">
                <a:solidFill>
                  <a:schemeClr val="accent5">
                    <a:lumMod val="50000"/>
                  </a:schemeClr>
                </a:solidFill>
                <a:latin typeface="HG丸ｺﾞｼｯｸM-PRO" panose="020F0600000000000000" pitchFamily="50" charset="-128"/>
                <a:ea typeface="HG丸ｺﾞｼｯｸM-PRO" panose="020F0600000000000000" pitchFamily="50" charset="-128"/>
              </a:rPr>
              <a:t>避難所開設に向けてのチェック表</a:t>
            </a:r>
          </a:p>
        </p:txBody>
      </p:sp>
      <p:sp>
        <p:nvSpPr>
          <p:cNvPr id="7" name="正方形/長方形 6">
            <a:extLst>
              <a:ext uri="{FF2B5EF4-FFF2-40B4-BE49-F238E27FC236}">
                <a16:creationId xmlns:a16="http://schemas.microsoft.com/office/drawing/2014/main" id="{0F5C4B0B-EA88-4E8D-996F-BB7249B5EDFC}"/>
              </a:ext>
            </a:extLst>
          </p:cNvPr>
          <p:cNvSpPr/>
          <p:nvPr/>
        </p:nvSpPr>
        <p:spPr>
          <a:xfrm>
            <a:off x="1176867" y="3117209"/>
            <a:ext cx="9482666" cy="3139321"/>
          </a:xfrm>
          <a:prstGeom prst="rect">
            <a:avLst/>
          </a:prstGeom>
          <a:ln>
            <a:solidFill>
              <a:schemeClr val="tx1"/>
            </a:solidFill>
          </a:ln>
        </p:spPr>
        <p:txBody>
          <a:bodyPr wrap="square">
            <a:spAutoFit/>
          </a:bodyPr>
          <a:lstStyle/>
          <a:p>
            <a:r>
              <a:rPr lang="ja-JP" altLang="en-US" dirty="0"/>
              <a:t> □ 受付</a:t>
            </a:r>
          </a:p>
          <a:p>
            <a:r>
              <a:rPr lang="ja-JP" altLang="en-US" dirty="0"/>
              <a:t> □ 運営事務室</a:t>
            </a:r>
          </a:p>
          <a:p>
            <a:r>
              <a:rPr lang="ja-JP" altLang="en-US" dirty="0"/>
              <a:t> □ 避難者用居住スペース、食事スペース（必要に応じて）</a:t>
            </a:r>
          </a:p>
          <a:p>
            <a:r>
              <a:rPr lang="ja-JP" altLang="en-US" dirty="0"/>
              <a:t>　　（施設内の会議室やリハビリ・デイサービス用のスペース、地域交流スペースなど）</a:t>
            </a:r>
          </a:p>
          <a:p>
            <a:r>
              <a:rPr lang="ja-JP" altLang="en-US" dirty="0"/>
              <a:t> □ 生活相談などの窓口</a:t>
            </a:r>
          </a:p>
          <a:p>
            <a:r>
              <a:rPr lang="ja-JP" altLang="en-US" dirty="0"/>
              <a:t> □ 情報提供用掲示板（ホワイトボードなど施設所有の備品等）</a:t>
            </a:r>
          </a:p>
          <a:p>
            <a:r>
              <a:rPr lang="ja-JP" altLang="en-US" dirty="0"/>
              <a:t> □ 食料、物資の保管場所</a:t>
            </a:r>
          </a:p>
          <a:p>
            <a:r>
              <a:rPr lang="ja-JP" altLang="en-US" dirty="0"/>
              <a:t> □ 更衣室</a:t>
            </a:r>
          </a:p>
          <a:p>
            <a:r>
              <a:rPr lang="ja-JP" altLang="en-US" dirty="0"/>
              <a:t> □ トイレ</a:t>
            </a:r>
          </a:p>
          <a:p>
            <a:r>
              <a:rPr lang="ja-JP" altLang="en-US" dirty="0"/>
              <a:t> □ 風呂（可能な範囲で）</a:t>
            </a:r>
          </a:p>
          <a:p>
            <a:r>
              <a:rPr lang="ja-JP" altLang="en-US" dirty="0"/>
              <a:t> □ ごみ集積場所　　　など</a:t>
            </a:r>
          </a:p>
        </p:txBody>
      </p:sp>
      <p:sp>
        <p:nvSpPr>
          <p:cNvPr id="8" name="テキスト ボックス 7">
            <a:extLst>
              <a:ext uri="{FF2B5EF4-FFF2-40B4-BE49-F238E27FC236}">
                <a16:creationId xmlns:a16="http://schemas.microsoft.com/office/drawing/2014/main" id="{E23CD5B1-9756-4E02-AE05-20327DE56815}"/>
              </a:ext>
            </a:extLst>
          </p:cNvPr>
          <p:cNvSpPr txBox="1"/>
          <p:nvPr/>
        </p:nvSpPr>
        <p:spPr>
          <a:xfrm>
            <a:off x="2853266" y="502019"/>
            <a:ext cx="7806267" cy="369332"/>
          </a:xfrm>
          <a:prstGeom prst="rect">
            <a:avLst/>
          </a:prstGeom>
          <a:noFill/>
        </p:spPr>
        <p:txBody>
          <a:bodyPr wrap="square" rtlCol="0">
            <a:spAutoFit/>
          </a:bodyPr>
          <a:lstStyle/>
          <a:p>
            <a:r>
              <a:rPr kumimoji="1" lang="ja-JP" altLang="en-US" dirty="0">
                <a:solidFill>
                  <a:srgbClr val="FF0000"/>
                </a:solidFill>
                <a:latin typeface="HG丸ｺﾞｼｯｸM-PRO" panose="020F0600000000000000" pitchFamily="50" charset="-128"/>
                <a:ea typeface="HG丸ｺﾞｼｯｸM-PRO" panose="020F0600000000000000" pitchFamily="50" charset="-128"/>
              </a:rPr>
              <a:t>福祉避難所の開設の目安や開設準備についてのチェック表を作っておく。</a:t>
            </a:r>
          </a:p>
        </p:txBody>
      </p:sp>
    </p:spTree>
    <p:extLst>
      <p:ext uri="{BB962C8B-B14F-4D97-AF65-F5344CB8AC3E}">
        <p14:creationId xmlns:p14="http://schemas.microsoft.com/office/powerpoint/2010/main" val="37563546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CE1EFB37-2AAE-47A5-904A-62C85C3E014D}"/>
              </a:ext>
            </a:extLst>
          </p:cNvPr>
          <p:cNvSpPr/>
          <p:nvPr/>
        </p:nvSpPr>
        <p:spPr>
          <a:xfrm>
            <a:off x="504336" y="408001"/>
            <a:ext cx="2492990" cy="369332"/>
          </a:xfrm>
          <a:prstGeom prst="rect">
            <a:avLst/>
          </a:prstGeom>
        </p:spPr>
        <p:txBody>
          <a:bodyPr wrap="none">
            <a:spAutoFit/>
          </a:bodyPr>
          <a:lstStyle/>
          <a:p>
            <a:r>
              <a:rPr lang="ja-JP" altLang="en-US" dirty="0">
                <a:solidFill>
                  <a:schemeClr val="accent5">
                    <a:lumMod val="50000"/>
                  </a:schemeClr>
                </a:solidFill>
                <a:latin typeface="HG丸ｺﾞｼｯｸM-PRO" panose="020F0600000000000000" pitchFamily="50" charset="-128"/>
                <a:ea typeface="HG丸ｺﾞｼｯｸM-PRO" panose="020F0600000000000000" pitchFamily="50" charset="-128"/>
              </a:rPr>
              <a:t>運営内容、閉鎖の基準</a:t>
            </a:r>
          </a:p>
        </p:txBody>
      </p:sp>
      <p:sp>
        <p:nvSpPr>
          <p:cNvPr id="3" name="テキスト ボックス 2">
            <a:extLst>
              <a:ext uri="{FF2B5EF4-FFF2-40B4-BE49-F238E27FC236}">
                <a16:creationId xmlns:a16="http://schemas.microsoft.com/office/drawing/2014/main" id="{A62C41C6-E26C-47BF-B296-75BF905258A7}"/>
              </a:ext>
            </a:extLst>
          </p:cNvPr>
          <p:cNvSpPr txBox="1"/>
          <p:nvPr/>
        </p:nvSpPr>
        <p:spPr>
          <a:xfrm>
            <a:off x="1227667" y="1143000"/>
            <a:ext cx="7806266" cy="1200329"/>
          </a:xfrm>
          <a:prstGeom prst="rect">
            <a:avLst/>
          </a:prstGeom>
          <a:noFill/>
        </p:spPr>
        <p:txBody>
          <a:bodyPr wrap="square" rtlCol="0">
            <a:spAutoFit/>
          </a:bodyPr>
          <a:lstStyle/>
          <a:p>
            <a:r>
              <a:rPr kumimoji="1" lang="ja-JP" altLang="en-US" dirty="0"/>
              <a:t>運営内容、閉鎖の基準等については、別途福祉避難所運営マニュアル参照のこと</a:t>
            </a:r>
            <a:r>
              <a:rPr lang="ja-JP" altLang="en-US" dirty="0"/>
              <a:t>。</a:t>
            </a:r>
            <a:endParaRPr lang="en-US" altLang="ja-JP" dirty="0"/>
          </a:p>
          <a:p>
            <a:endParaRPr kumimoji="1" lang="en-US" altLang="ja-JP" dirty="0"/>
          </a:p>
          <a:p>
            <a:r>
              <a:rPr lang="ja-JP" altLang="en-US" dirty="0"/>
              <a:t>福祉避難所運営マニュアルについては外部サーバーにも保管している。</a:t>
            </a:r>
            <a:endParaRPr kumimoji="1" lang="en-US" altLang="ja-JP" dirty="0"/>
          </a:p>
        </p:txBody>
      </p:sp>
    </p:spTree>
    <p:extLst>
      <p:ext uri="{BB962C8B-B14F-4D97-AF65-F5344CB8AC3E}">
        <p14:creationId xmlns:p14="http://schemas.microsoft.com/office/powerpoint/2010/main" val="18568458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8CF26D3D-3F24-4766-9812-A21ABB52736D}"/>
              </a:ext>
            </a:extLst>
          </p:cNvPr>
          <p:cNvSpPr/>
          <p:nvPr/>
        </p:nvSpPr>
        <p:spPr>
          <a:xfrm>
            <a:off x="364067" y="181802"/>
            <a:ext cx="6096000" cy="646331"/>
          </a:xfrm>
          <a:prstGeom prst="rect">
            <a:avLst/>
          </a:prstGeom>
        </p:spPr>
        <p:txBody>
          <a:bodyPr>
            <a:spAutoFit/>
          </a:bodyPr>
          <a:lstStyle/>
          <a:p>
            <a:r>
              <a:rPr lang="en-US" altLang="ja-JP" dirty="0">
                <a:latin typeface="HG丸ｺﾞｼｯｸM-PRO" panose="020F0600000000000000" pitchFamily="50" charset="-128"/>
                <a:ea typeface="HG丸ｺﾞｼｯｸM-PRO" panose="020F0600000000000000" pitchFamily="50" charset="-128"/>
              </a:rPr>
              <a:t>5.</a:t>
            </a:r>
            <a:r>
              <a:rPr lang="ja-JP" altLang="en-US" dirty="0">
                <a:latin typeface="HG丸ｺﾞｼｯｸM-PRO" panose="020F0600000000000000" pitchFamily="50" charset="-128"/>
                <a:ea typeface="HG丸ｺﾞｼｯｸM-PRO" panose="020F0600000000000000" pitchFamily="50" charset="-128"/>
              </a:rPr>
              <a:t>　各事業の継続方法</a:t>
            </a:r>
          </a:p>
          <a:p>
            <a:r>
              <a:rPr lang="ja-JP" altLang="en-US" dirty="0">
                <a:latin typeface="HG丸ｺﾞｼｯｸM-PRO" panose="020F0600000000000000" pitchFamily="50" charset="-128"/>
                <a:ea typeface="HG丸ｺﾞｼｯｸM-PRO" panose="020F0600000000000000" pitchFamily="50" charset="-128"/>
              </a:rPr>
              <a:t>　　　　事業の中止、再開の基準</a:t>
            </a:r>
          </a:p>
        </p:txBody>
      </p:sp>
      <p:sp>
        <p:nvSpPr>
          <p:cNvPr id="3" name="テキスト ボックス 2">
            <a:extLst>
              <a:ext uri="{FF2B5EF4-FFF2-40B4-BE49-F238E27FC236}">
                <a16:creationId xmlns:a16="http://schemas.microsoft.com/office/drawing/2014/main" id="{935F0738-6ECC-4604-8F39-85BAD7E9D85B}"/>
              </a:ext>
            </a:extLst>
          </p:cNvPr>
          <p:cNvSpPr txBox="1"/>
          <p:nvPr/>
        </p:nvSpPr>
        <p:spPr>
          <a:xfrm>
            <a:off x="575733" y="1100667"/>
            <a:ext cx="4639734" cy="369332"/>
          </a:xfrm>
          <a:prstGeom prst="rect">
            <a:avLst/>
          </a:prstGeom>
          <a:noFill/>
        </p:spPr>
        <p:txBody>
          <a:bodyPr wrap="square" rtlCol="0">
            <a:spAutoFit/>
          </a:bodyPr>
          <a:lstStyle/>
          <a:p>
            <a:r>
              <a:rPr kumimoji="1" lang="ja-JP" altLang="en-US" dirty="0"/>
              <a:t>以下の項目が一つでも当てはまる場合</a:t>
            </a:r>
          </a:p>
        </p:txBody>
      </p:sp>
      <p:sp>
        <p:nvSpPr>
          <p:cNvPr id="4" name="テキスト ボックス 3">
            <a:extLst>
              <a:ext uri="{FF2B5EF4-FFF2-40B4-BE49-F238E27FC236}">
                <a16:creationId xmlns:a16="http://schemas.microsoft.com/office/drawing/2014/main" id="{1E045B1E-BF4C-4EDB-867A-E12ED2993849}"/>
              </a:ext>
            </a:extLst>
          </p:cNvPr>
          <p:cNvSpPr txBox="1"/>
          <p:nvPr/>
        </p:nvSpPr>
        <p:spPr>
          <a:xfrm>
            <a:off x="1049867" y="1543798"/>
            <a:ext cx="5740400" cy="1200329"/>
          </a:xfrm>
          <a:prstGeom prst="rect">
            <a:avLst/>
          </a:prstGeom>
          <a:noFill/>
          <a:ln>
            <a:solidFill>
              <a:srgbClr val="0070C0"/>
            </a:solidFill>
          </a:ln>
        </p:spPr>
        <p:txBody>
          <a:bodyPr wrap="square" rtlCol="0">
            <a:spAutoFit/>
          </a:bodyPr>
          <a:lstStyle/>
          <a:p>
            <a:r>
              <a:rPr kumimoji="1" lang="ja-JP" altLang="en-US" dirty="0"/>
              <a:t>□施設に甚大な被害がある</a:t>
            </a:r>
            <a:endParaRPr kumimoji="1" lang="en-US" altLang="ja-JP" dirty="0"/>
          </a:p>
          <a:p>
            <a:r>
              <a:rPr lang="ja-JP" altLang="en-US" dirty="0"/>
              <a:t>□ライフラインがすべて停止</a:t>
            </a:r>
            <a:endParaRPr lang="en-US" altLang="ja-JP" dirty="0"/>
          </a:p>
          <a:p>
            <a:r>
              <a:rPr kumimoji="1" lang="ja-JP" altLang="en-US" dirty="0"/>
              <a:t>□職員の出勤率が６割以下</a:t>
            </a:r>
            <a:endParaRPr kumimoji="1" lang="en-US" altLang="ja-JP" dirty="0"/>
          </a:p>
          <a:p>
            <a:r>
              <a:rPr lang="ja-JP" altLang="en-US" dirty="0"/>
              <a:t>□主要な事務機器の水没等で使用ができない状態</a:t>
            </a:r>
            <a:endParaRPr kumimoji="1" lang="ja-JP" altLang="en-US" dirty="0"/>
          </a:p>
        </p:txBody>
      </p:sp>
      <p:sp>
        <p:nvSpPr>
          <p:cNvPr id="5" name="正方形/長方形 4">
            <a:extLst>
              <a:ext uri="{FF2B5EF4-FFF2-40B4-BE49-F238E27FC236}">
                <a16:creationId xmlns:a16="http://schemas.microsoft.com/office/drawing/2014/main" id="{C98FD37B-6F3D-47A1-8049-EE852AE57EDF}"/>
              </a:ext>
            </a:extLst>
          </p:cNvPr>
          <p:cNvSpPr/>
          <p:nvPr/>
        </p:nvSpPr>
        <p:spPr>
          <a:xfrm>
            <a:off x="575733" y="2813461"/>
            <a:ext cx="3647152" cy="369332"/>
          </a:xfrm>
          <a:prstGeom prst="rect">
            <a:avLst/>
          </a:prstGeom>
        </p:spPr>
        <p:txBody>
          <a:bodyPr wrap="none">
            <a:spAutoFit/>
          </a:bodyPr>
          <a:lstStyle/>
          <a:p>
            <a:r>
              <a:rPr lang="ja-JP" altLang="en-US" dirty="0"/>
              <a:t>以下の項目に複数該当がある場合</a:t>
            </a:r>
          </a:p>
        </p:txBody>
      </p:sp>
      <p:sp>
        <p:nvSpPr>
          <p:cNvPr id="6" name="テキスト ボックス 5">
            <a:extLst>
              <a:ext uri="{FF2B5EF4-FFF2-40B4-BE49-F238E27FC236}">
                <a16:creationId xmlns:a16="http://schemas.microsoft.com/office/drawing/2014/main" id="{262B7E1E-0997-439B-9D8F-9814EDEDD7D8}"/>
              </a:ext>
            </a:extLst>
          </p:cNvPr>
          <p:cNvSpPr txBox="1"/>
          <p:nvPr/>
        </p:nvSpPr>
        <p:spPr>
          <a:xfrm>
            <a:off x="1058334" y="3348925"/>
            <a:ext cx="8271933" cy="1200329"/>
          </a:xfrm>
          <a:prstGeom prst="rect">
            <a:avLst/>
          </a:prstGeom>
          <a:noFill/>
          <a:ln>
            <a:solidFill>
              <a:srgbClr val="0070C0"/>
            </a:solidFill>
          </a:ln>
        </p:spPr>
        <p:txBody>
          <a:bodyPr wrap="square" rtlCol="0">
            <a:spAutoFit/>
          </a:bodyPr>
          <a:lstStyle/>
          <a:p>
            <a:r>
              <a:rPr kumimoji="1" lang="ja-JP" altLang="en-US" dirty="0"/>
              <a:t>□施設に甚大な被害はないが、軽微な損傷がいくつかある。</a:t>
            </a:r>
            <a:endParaRPr kumimoji="1" lang="en-US" altLang="ja-JP" dirty="0"/>
          </a:p>
          <a:p>
            <a:r>
              <a:rPr lang="ja-JP" altLang="en-US" dirty="0"/>
              <a:t>□ライフラインのいずれかが停止</a:t>
            </a:r>
            <a:endParaRPr lang="en-US" altLang="ja-JP" dirty="0"/>
          </a:p>
          <a:p>
            <a:r>
              <a:rPr kumimoji="1" lang="ja-JP" altLang="en-US" dirty="0"/>
              <a:t>□職員の出勤率が８割以下</a:t>
            </a:r>
            <a:endParaRPr kumimoji="1" lang="en-US" altLang="ja-JP" dirty="0"/>
          </a:p>
          <a:p>
            <a:r>
              <a:rPr lang="ja-JP" altLang="en-US" dirty="0"/>
              <a:t>□事務機器の一部が使用不能</a:t>
            </a:r>
            <a:endParaRPr kumimoji="1" lang="ja-JP" altLang="en-US" dirty="0"/>
          </a:p>
        </p:txBody>
      </p:sp>
      <p:sp>
        <p:nvSpPr>
          <p:cNvPr id="7" name="テキスト ボックス 6">
            <a:extLst>
              <a:ext uri="{FF2B5EF4-FFF2-40B4-BE49-F238E27FC236}">
                <a16:creationId xmlns:a16="http://schemas.microsoft.com/office/drawing/2014/main" id="{94912551-81D2-41D2-9AFB-9FB210C9C5F0}"/>
              </a:ext>
            </a:extLst>
          </p:cNvPr>
          <p:cNvSpPr txBox="1"/>
          <p:nvPr/>
        </p:nvSpPr>
        <p:spPr>
          <a:xfrm>
            <a:off x="575733" y="5105400"/>
            <a:ext cx="6604000" cy="369332"/>
          </a:xfrm>
          <a:prstGeom prst="rect">
            <a:avLst/>
          </a:prstGeom>
          <a:noFill/>
        </p:spPr>
        <p:txBody>
          <a:bodyPr wrap="square" rtlCol="0">
            <a:spAutoFit/>
          </a:bodyPr>
          <a:lstStyle/>
          <a:p>
            <a:r>
              <a:rPr kumimoji="1" lang="ja-JP" altLang="en-US" dirty="0">
                <a:solidFill>
                  <a:srgbClr val="FF0000"/>
                </a:solidFill>
                <a:latin typeface="HG丸ｺﾞｼｯｸM-PRO" panose="020F0600000000000000" pitchFamily="50" charset="-128"/>
                <a:ea typeface="HG丸ｺﾞｼｯｸM-PRO" panose="020F0600000000000000" pitchFamily="50" charset="-128"/>
              </a:rPr>
              <a:t>判断が難しい場合は現場責任者が判断するものとする</a:t>
            </a:r>
            <a:r>
              <a:rPr kumimoji="1" lang="ja-JP" altLang="en-US" dirty="0"/>
              <a:t>。</a:t>
            </a:r>
            <a:endParaRPr kumimoji="1" lang="en-US" altLang="ja-JP" dirty="0"/>
          </a:p>
        </p:txBody>
      </p:sp>
    </p:spTree>
    <p:extLst>
      <p:ext uri="{BB962C8B-B14F-4D97-AF65-F5344CB8AC3E}">
        <p14:creationId xmlns:p14="http://schemas.microsoft.com/office/powerpoint/2010/main" val="21824300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4C2BF7AD-86D5-4750-BE48-B0E93466DFEB}"/>
              </a:ext>
            </a:extLst>
          </p:cNvPr>
          <p:cNvSpPr txBox="1"/>
          <p:nvPr/>
        </p:nvSpPr>
        <p:spPr>
          <a:xfrm>
            <a:off x="694267" y="431800"/>
            <a:ext cx="1540933" cy="369332"/>
          </a:xfrm>
          <a:prstGeom prst="rect">
            <a:avLst/>
          </a:prstGeom>
          <a:noFill/>
        </p:spPr>
        <p:txBody>
          <a:bodyPr wrap="square" rtlCol="0">
            <a:spAutoFit/>
          </a:bodyPr>
          <a:lstStyle/>
          <a:p>
            <a:r>
              <a:rPr kumimoji="1" lang="ja-JP" altLang="en-US" dirty="0"/>
              <a:t>再開の基準</a:t>
            </a:r>
          </a:p>
        </p:txBody>
      </p:sp>
      <p:sp>
        <p:nvSpPr>
          <p:cNvPr id="3" name="テキスト ボックス 2">
            <a:extLst>
              <a:ext uri="{FF2B5EF4-FFF2-40B4-BE49-F238E27FC236}">
                <a16:creationId xmlns:a16="http://schemas.microsoft.com/office/drawing/2014/main" id="{2185A158-A37D-41E4-A98A-A18B53E866D6}"/>
              </a:ext>
            </a:extLst>
          </p:cNvPr>
          <p:cNvSpPr txBox="1"/>
          <p:nvPr/>
        </p:nvSpPr>
        <p:spPr>
          <a:xfrm>
            <a:off x="1384299" y="1469998"/>
            <a:ext cx="6646333" cy="1200329"/>
          </a:xfrm>
          <a:prstGeom prst="rect">
            <a:avLst/>
          </a:prstGeom>
          <a:noFill/>
          <a:ln>
            <a:solidFill>
              <a:srgbClr val="0070C0"/>
            </a:solidFill>
          </a:ln>
        </p:spPr>
        <p:txBody>
          <a:bodyPr wrap="square" rtlCol="0">
            <a:spAutoFit/>
          </a:bodyPr>
          <a:lstStyle/>
          <a:p>
            <a:r>
              <a:rPr kumimoji="1" lang="ja-JP" altLang="en-US" dirty="0"/>
              <a:t>□施設の使用に問題がない。</a:t>
            </a:r>
            <a:endParaRPr kumimoji="1" lang="en-US" altLang="ja-JP" dirty="0"/>
          </a:p>
          <a:p>
            <a:r>
              <a:rPr lang="ja-JP" altLang="en-US" dirty="0"/>
              <a:t>□ライフラインがすべて復旧している。</a:t>
            </a:r>
            <a:endParaRPr lang="en-US" altLang="ja-JP" dirty="0"/>
          </a:p>
          <a:p>
            <a:r>
              <a:rPr kumimoji="1" lang="ja-JP" altLang="en-US" dirty="0"/>
              <a:t>□事務機器の使用に問題がない。</a:t>
            </a:r>
            <a:endParaRPr kumimoji="1" lang="en-US" altLang="ja-JP" dirty="0"/>
          </a:p>
          <a:p>
            <a:r>
              <a:rPr lang="ja-JP" altLang="en-US" dirty="0"/>
              <a:t>□職員の８割以上の出勤。</a:t>
            </a:r>
            <a:endParaRPr kumimoji="1" lang="ja-JP" altLang="en-US" dirty="0"/>
          </a:p>
        </p:txBody>
      </p:sp>
      <p:sp>
        <p:nvSpPr>
          <p:cNvPr id="4" name="テキスト ボックス 3">
            <a:extLst>
              <a:ext uri="{FF2B5EF4-FFF2-40B4-BE49-F238E27FC236}">
                <a16:creationId xmlns:a16="http://schemas.microsoft.com/office/drawing/2014/main" id="{B2F43240-C907-4895-9E10-F396C40EDEF9}"/>
              </a:ext>
            </a:extLst>
          </p:cNvPr>
          <p:cNvSpPr txBox="1"/>
          <p:nvPr/>
        </p:nvSpPr>
        <p:spPr>
          <a:xfrm>
            <a:off x="812799" y="950899"/>
            <a:ext cx="3894667" cy="369332"/>
          </a:xfrm>
          <a:prstGeom prst="rect">
            <a:avLst/>
          </a:prstGeom>
          <a:noFill/>
        </p:spPr>
        <p:txBody>
          <a:bodyPr wrap="square" rtlCol="0">
            <a:spAutoFit/>
          </a:bodyPr>
          <a:lstStyle/>
          <a:p>
            <a:r>
              <a:rPr kumimoji="1" lang="ja-JP" altLang="en-US" dirty="0"/>
              <a:t>以下のすべてを満たす場合</a:t>
            </a:r>
          </a:p>
        </p:txBody>
      </p:sp>
      <p:sp>
        <p:nvSpPr>
          <p:cNvPr id="6" name="テキスト ボックス 5">
            <a:extLst>
              <a:ext uri="{FF2B5EF4-FFF2-40B4-BE49-F238E27FC236}">
                <a16:creationId xmlns:a16="http://schemas.microsoft.com/office/drawing/2014/main" id="{6E175544-06F6-44C8-B5AF-88A4C1028248}"/>
              </a:ext>
            </a:extLst>
          </p:cNvPr>
          <p:cNvSpPr txBox="1"/>
          <p:nvPr/>
        </p:nvSpPr>
        <p:spPr>
          <a:xfrm>
            <a:off x="872067" y="3429000"/>
            <a:ext cx="9118600" cy="369332"/>
          </a:xfrm>
          <a:prstGeom prst="rect">
            <a:avLst/>
          </a:prstGeom>
          <a:noFill/>
        </p:spPr>
        <p:txBody>
          <a:bodyPr wrap="square" rtlCol="0">
            <a:spAutoFit/>
          </a:bodyPr>
          <a:lstStyle/>
          <a:p>
            <a:r>
              <a:rPr kumimoji="1" lang="ja-JP" altLang="en-US" dirty="0">
                <a:solidFill>
                  <a:srgbClr val="FF0000"/>
                </a:solidFill>
                <a:latin typeface="HG丸ｺﾞｼｯｸM-PRO" panose="020F0600000000000000" pitchFamily="50" charset="-128"/>
                <a:ea typeface="HG丸ｺﾞｼｯｸM-PRO" panose="020F0600000000000000" pitchFamily="50" charset="-128"/>
              </a:rPr>
              <a:t>上記の条件を満たさなくとも、現場責任者の判断で、再開できるものとする。</a:t>
            </a:r>
          </a:p>
        </p:txBody>
      </p:sp>
    </p:spTree>
    <p:extLst>
      <p:ext uri="{BB962C8B-B14F-4D97-AF65-F5344CB8AC3E}">
        <p14:creationId xmlns:p14="http://schemas.microsoft.com/office/powerpoint/2010/main" val="5709457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スライド番号プレースホルダー 1">
            <a:extLst>
              <a:ext uri="{FF2B5EF4-FFF2-40B4-BE49-F238E27FC236}">
                <a16:creationId xmlns:a16="http://schemas.microsoft.com/office/drawing/2014/main" id="{AC156380-552D-45FD-9EB4-C6033C55BE3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231E63A4-DCE5-4069-8B0B-D164E432F1FC}" type="slidenum">
              <a:rPr lang="ja-JP" altLang="en-US" sz="1200">
                <a:solidFill>
                  <a:srgbClr val="898989"/>
                </a:solidFill>
              </a:rPr>
              <a:pPr>
                <a:spcBef>
                  <a:spcPct val="0"/>
                </a:spcBef>
                <a:buFontTx/>
                <a:buNone/>
              </a:pPr>
              <a:t>2</a:t>
            </a:fld>
            <a:endParaRPr lang="ja-JP" altLang="en-US" sz="1200">
              <a:solidFill>
                <a:srgbClr val="898989"/>
              </a:solidFill>
            </a:endParaRPr>
          </a:p>
        </p:txBody>
      </p:sp>
      <p:sp>
        <p:nvSpPr>
          <p:cNvPr id="33795" name="テキスト ボックス 2">
            <a:extLst>
              <a:ext uri="{FF2B5EF4-FFF2-40B4-BE49-F238E27FC236}">
                <a16:creationId xmlns:a16="http://schemas.microsoft.com/office/drawing/2014/main" id="{BBF87F9A-07FC-4657-9844-034F13FDF27E}"/>
              </a:ext>
            </a:extLst>
          </p:cNvPr>
          <p:cNvSpPr txBox="1">
            <a:spLocks noChangeArrowheads="1"/>
          </p:cNvSpPr>
          <p:nvPr/>
        </p:nvSpPr>
        <p:spPr bwMode="auto">
          <a:xfrm>
            <a:off x="2063750" y="485775"/>
            <a:ext cx="80645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2000">
                <a:solidFill>
                  <a:srgbClr val="C00000"/>
                </a:solidFill>
              </a:rPr>
              <a:t>実際に災害が起きたときに誰でもが対応できるスターターキットのすすめ</a:t>
            </a:r>
          </a:p>
        </p:txBody>
      </p:sp>
      <p:sp>
        <p:nvSpPr>
          <p:cNvPr id="33796" name="テキスト ボックス 3">
            <a:extLst>
              <a:ext uri="{FF2B5EF4-FFF2-40B4-BE49-F238E27FC236}">
                <a16:creationId xmlns:a16="http://schemas.microsoft.com/office/drawing/2014/main" id="{EC5E43F9-0661-4A39-9938-25BA5EA54A8C}"/>
              </a:ext>
            </a:extLst>
          </p:cNvPr>
          <p:cNvSpPr txBox="1">
            <a:spLocks noChangeArrowheads="1"/>
          </p:cNvSpPr>
          <p:nvPr/>
        </p:nvSpPr>
        <p:spPr bwMode="auto">
          <a:xfrm>
            <a:off x="2566988" y="1484313"/>
            <a:ext cx="33845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a:t>大田区の避難所では各避難所に避難所開設キットがある</a:t>
            </a:r>
          </a:p>
        </p:txBody>
      </p:sp>
      <p:pic>
        <p:nvPicPr>
          <p:cNvPr id="33797" name="図 4">
            <a:extLst>
              <a:ext uri="{FF2B5EF4-FFF2-40B4-BE49-F238E27FC236}">
                <a16:creationId xmlns:a16="http://schemas.microsoft.com/office/drawing/2014/main" id="{AF654F16-679E-42B4-A927-AD3F763A2D7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892175"/>
            <a:ext cx="2160588" cy="183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8" name="図 5">
            <a:extLst>
              <a:ext uri="{FF2B5EF4-FFF2-40B4-BE49-F238E27FC236}">
                <a16:creationId xmlns:a16="http://schemas.microsoft.com/office/drawing/2014/main" id="{24E1AECD-0D40-45A5-B1AF-77F4C47FE1F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419350" y="2997200"/>
            <a:ext cx="6921500" cy="338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スライド番号プレースホルダー 1">
            <a:extLst>
              <a:ext uri="{FF2B5EF4-FFF2-40B4-BE49-F238E27FC236}">
                <a16:creationId xmlns:a16="http://schemas.microsoft.com/office/drawing/2014/main" id="{A6BD9DFB-E32D-4F95-9052-A666B86F14F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12CEC251-BD03-40E0-80A2-5D457E2D5FF7}" type="slidenum">
              <a:rPr lang="ja-JP" altLang="en-US" sz="1200">
                <a:solidFill>
                  <a:srgbClr val="898989"/>
                </a:solidFill>
              </a:rPr>
              <a:pPr>
                <a:spcBef>
                  <a:spcPct val="0"/>
                </a:spcBef>
                <a:buFontTx/>
                <a:buNone/>
              </a:pPr>
              <a:t>3</a:t>
            </a:fld>
            <a:endParaRPr lang="ja-JP" altLang="en-US" sz="1200">
              <a:solidFill>
                <a:srgbClr val="898989"/>
              </a:solidFill>
            </a:endParaRPr>
          </a:p>
        </p:txBody>
      </p:sp>
      <p:sp>
        <p:nvSpPr>
          <p:cNvPr id="34819" name="テキスト ボックス 2">
            <a:extLst>
              <a:ext uri="{FF2B5EF4-FFF2-40B4-BE49-F238E27FC236}">
                <a16:creationId xmlns:a16="http://schemas.microsoft.com/office/drawing/2014/main" id="{AE7612ED-77FC-4300-9C49-208FC46B58E0}"/>
              </a:ext>
            </a:extLst>
          </p:cNvPr>
          <p:cNvSpPr txBox="1">
            <a:spLocks noChangeArrowheads="1"/>
          </p:cNvSpPr>
          <p:nvPr/>
        </p:nvSpPr>
        <p:spPr bwMode="auto">
          <a:xfrm>
            <a:off x="2640014" y="1052514"/>
            <a:ext cx="6192837"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dirty="0"/>
              <a:t>　</a:t>
            </a:r>
            <a:r>
              <a:rPr lang="en-US" altLang="ja-JP" sz="1800" dirty="0"/>
              <a:t>1.</a:t>
            </a:r>
            <a:r>
              <a:rPr lang="ja-JP" altLang="en-US" sz="1800" dirty="0"/>
              <a:t>　施設の安全確認と使用</a:t>
            </a:r>
          </a:p>
          <a:p>
            <a:pPr eaLnBrk="1" hangingPunct="1">
              <a:spcBef>
                <a:spcPct val="0"/>
              </a:spcBef>
              <a:buFontTx/>
              <a:buNone/>
            </a:pPr>
            <a:r>
              <a:rPr lang="ja-JP" altLang="en-US" sz="1800" dirty="0"/>
              <a:t>　　　　チェックする項目、使用許可の判断基準</a:t>
            </a:r>
          </a:p>
          <a:p>
            <a:pPr eaLnBrk="1" hangingPunct="1">
              <a:spcBef>
                <a:spcPct val="0"/>
              </a:spcBef>
              <a:buFontTx/>
              <a:buNone/>
            </a:pPr>
            <a:r>
              <a:rPr lang="ja-JP" altLang="en-US" sz="1800" dirty="0"/>
              <a:t>　</a:t>
            </a:r>
            <a:r>
              <a:rPr lang="en-US" altLang="ja-JP" sz="1800" dirty="0"/>
              <a:t>2.</a:t>
            </a:r>
            <a:r>
              <a:rPr lang="ja-JP" altLang="en-US" sz="1800" dirty="0"/>
              <a:t>　本部の立ち上げ</a:t>
            </a:r>
          </a:p>
          <a:p>
            <a:pPr eaLnBrk="1" hangingPunct="1">
              <a:spcBef>
                <a:spcPct val="0"/>
              </a:spcBef>
              <a:buFontTx/>
              <a:buNone/>
            </a:pPr>
            <a:r>
              <a:rPr lang="ja-JP" altLang="en-US" sz="1800" dirty="0"/>
              <a:t>　　　　役割分担の確認</a:t>
            </a:r>
          </a:p>
          <a:p>
            <a:pPr eaLnBrk="1" hangingPunct="1">
              <a:spcBef>
                <a:spcPct val="0"/>
              </a:spcBef>
              <a:buFontTx/>
              <a:buNone/>
            </a:pPr>
            <a:r>
              <a:rPr lang="ja-JP" altLang="en-US" sz="1800" dirty="0"/>
              <a:t>　　　　備蓄物資の確認と使用、不足物資の調達について</a:t>
            </a:r>
          </a:p>
          <a:p>
            <a:pPr eaLnBrk="1" hangingPunct="1">
              <a:spcBef>
                <a:spcPct val="0"/>
              </a:spcBef>
              <a:buFontTx/>
              <a:buNone/>
            </a:pPr>
            <a:r>
              <a:rPr lang="ja-JP" altLang="en-US" sz="1800" dirty="0"/>
              <a:t>　　　　会議の持ち方</a:t>
            </a:r>
          </a:p>
          <a:p>
            <a:pPr eaLnBrk="1" hangingPunct="1">
              <a:spcBef>
                <a:spcPct val="0"/>
              </a:spcBef>
              <a:buFontTx/>
              <a:buNone/>
            </a:pPr>
            <a:r>
              <a:rPr lang="ja-JP" altLang="en-US" sz="1800" dirty="0"/>
              <a:t>　</a:t>
            </a:r>
            <a:r>
              <a:rPr lang="en-US" altLang="ja-JP" sz="1800" dirty="0"/>
              <a:t>3.</a:t>
            </a:r>
            <a:r>
              <a:rPr lang="ja-JP" altLang="en-US" sz="1800" dirty="0"/>
              <a:t>　安否確認</a:t>
            </a:r>
          </a:p>
          <a:p>
            <a:pPr eaLnBrk="1" hangingPunct="1">
              <a:spcBef>
                <a:spcPct val="0"/>
              </a:spcBef>
              <a:buFontTx/>
              <a:buNone/>
            </a:pPr>
            <a:r>
              <a:rPr lang="ja-JP" altLang="en-US" sz="1800" dirty="0"/>
              <a:t>　　　　電話が使えるときと使えないときとに分けた対応</a:t>
            </a:r>
          </a:p>
          <a:p>
            <a:pPr eaLnBrk="1" hangingPunct="1">
              <a:spcBef>
                <a:spcPct val="0"/>
              </a:spcBef>
              <a:buFontTx/>
              <a:buNone/>
            </a:pPr>
            <a:r>
              <a:rPr lang="ja-JP" altLang="en-US" sz="1800" dirty="0"/>
              <a:t>　　　　確認すべき内容</a:t>
            </a:r>
          </a:p>
          <a:p>
            <a:pPr eaLnBrk="1" hangingPunct="1">
              <a:spcBef>
                <a:spcPct val="0"/>
              </a:spcBef>
              <a:buFontTx/>
              <a:buNone/>
            </a:pPr>
            <a:r>
              <a:rPr lang="ja-JP" altLang="en-US" sz="1800" dirty="0"/>
              <a:t>　</a:t>
            </a:r>
            <a:r>
              <a:rPr lang="en-US" altLang="ja-JP" sz="1800" dirty="0"/>
              <a:t>4.</a:t>
            </a:r>
            <a:r>
              <a:rPr lang="ja-JP" altLang="en-US" sz="1800" dirty="0"/>
              <a:t>　福祉避難所</a:t>
            </a:r>
          </a:p>
          <a:p>
            <a:pPr eaLnBrk="1" hangingPunct="1">
              <a:spcBef>
                <a:spcPct val="0"/>
              </a:spcBef>
              <a:buFontTx/>
              <a:buNone/>
            </a:pPr>
            <a:r>
              <a:rPr lang="ja-JP" altLang="en-US" sz="1800" dirty="0"/>
              <a:t>　　　　開設手順</a:t>
            </a:r>
          </a:p>
          <a:p>
            <a:pPr eaLnBrk="1" hangingPunct="1">
              <a:spcBef>
                <a:spcPct val="0"/>
              </a:spcBef>
              <a:buFontTx/>
              <a:buNone/>
            </a:pPr>
            <a:r>
              <a:rPr lang="ja-JP" altLang="en-US" sz="1800" dirty="0"/>
              <a:t>　　　　運営内容</a:t>
            </a:r>
          </a:p>
          <a:p>
            <a:pPr eaLnBrk="1" hangingPunct="1">
              <a:spcBef>
                <a:spcPct val="0"/>
              </a:spcBef>
              <a:buFontTx/>
              <a:buNone/>
            </a:pPr>
            <a:r>
              <a:rPr lang="ja-JP" altLang="en-US" sz="1800" dirty="0"/>
              <a:t>　　　　閉鎖基準</a:t>
            </a:r>
          </a:p>
          <a:p>
            <a:pPr eaLnBrk="1" hangingPunct="1">
              <a:spcBef>
                <a:spcPct val="0"/>
              </a:spcBef>
              <a:buFontTx/>
              <a:buNone/>
            </a:pPr>
            <a:r>
              <a:rPr lang="ja-JP" altLang="en-US" sz="1800" dirty="0"/>
              <a:t>　</a:t>
            </a:r>
            <a:r>
              <a:rPr lang="en-US" altLang="ja-JP" sz="1800" dirty="0"/>
              <a:t>5.</a:t>
            </a:r>
            <a:r>
              <a:rPr lang="ja-JP" altLang="en-US" sz="1800" dirty="0"/>
              <a:t>　各事業の継続方法</a:t>
            </a:r>
            <a:endParaRPr lang="en-US" altLang="ja-JP" sz="1800" dirty="0"/>
          </a:p>
          <a:p>
            <a:pPr eaLnBrk="1" hangingPunct="1">
              <a:spcBef>
                <a:spcPct val="0"/>
              </a:spcBef>
              <a:buFontTx/>
              <a:buNone/>
            </a:pPr>
            <a:r>
              <a:rPr lang="ja-JP" altLang="en-US" sz="1800" dirty="0"/>
              <a:t>　　　　事業の中止、再開の基準</a:t>
            </a:r>
            <a:endParaRPr lang="en-US" altLang="ja-JP" sz="1800" dirty="0"/>
          </a:p>
          <a:p>
            <a:pPr eaLnBrk="1" hangingPunct="1">
              <a:spcBef>
                <a:spcPct val="0"/>
              </a:spcBef>
              <a:buFontTx/>
              <a:buNone/>
            </a:pPr>
            <a:r>
              <a:rPr lang="ja-JP" altLang="en-US" sz="1800" dirty="0"/>
              <a:t>　　　　</a:t>
            </a:r>
          </a:p>
        </p:txBody>
      </p:sp>
      <p:sp>
        <p:nvSpPr>
          <p:cNvPr id="34820" name="テキスト ボックス 3">
            <a:extLst>
              <a:ext uri="{FF2B5EF4-FFF2-40B4-BE49-F238E27FC236}">
                <a16:creationId xmlns:a16="http://schemas.microsoft.com/office/drawing/2014/main" id="{DAAA718F-4A02-4157-8276-427CA61AEA43}"/>
              </a:ext>
            </a:extLst>
          </p:cNvPr>
          <p:cNvSpPr txBox="1">
            <a:spLocks noChangeArrowheads="1"/>
          </p:cNvSpPr>
          <p:nvPr/>
        </p:nvSpPr>
        <p:spPr bwMode="auto">
          <a:xfrm>
            <a:off x="2247900" y="549275"/>
            <a:ext cx="44656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2000">
                <a:solidFill>
                  <a:srgbClr val="C00000"/>
                </a:solidFill>
              </a:rPr>
              <a:t>ＢＣＰにおける災害時スターターキット</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F5C4017F-D5C0-45FE-B51F-9B768668C1EB}"/>
              </a:ext>
            </a:extLst>
          </p:cNvPr>
          <p:cNvSpPr/>
          <p:nvPr/>
        </p:nvSpPr>
        <p:spPr>
          <a:xfrm>
            <a:off x="367763" y="484200"/>
            <a:ext cx="3174267" cy="369332"/>
          </a:xfrm>
          <a:prstGeom prst="rect">
            <a:avLst/>
          </a:prstGeom>
        </p:spPr>
        <p:txBody>
          <a:bodyPr wrap="none">
            <a:spAutoFit/>
          </a:bodyPr>
          <a:lstStyle/>
          <a:p>
            <a:pPr>
              <a:spcBef>
                <a:spcPct val="0"/>
              </a:spcBef>
            </a:pPr>
            <a:r>
              <a:rPr lang="ja-JP" altLang="en-US" dirty="0"/>
              <a:t>　</a:t>
            </a:r>
            <a:r>
              <a:rPr lang="en-US" altLang="ja-JP" dirty="0">
                <a:latin typeface="HG丸ｺﾞｼｯｸM-PRO" panose="020F0600000000000000" pitchFamily="50" charset="-128"/>
                <a:ea typeface="HG丸ｺﾞｼｯｸM-PRO" panose="020F0600000000000000" pitchFamily="50" charset="-128"/>
              </a:rPr>
              <a:t>1.</a:t>
            </a:r>
            <a:r>
              <a:rPr lang="ja-JP" altLang="en-US" dirty="0">
                <a:latin typeface="HG丸ｺﾞｼｯｸM-PRO" panose="020F0600000000000000" pitchFamily="50" charset="-128"/>
                <a:ea typeface="HG丸ｺﾞｼｯｸM-PRO" panose="020F0600000000000000" pitchFamily="50" charset="-128"/>
              </a:rPr>
              <a:t>　施設の安全確認と使用</a:t>
            </a:r>
          </a:p>
        </p:txBody>
      </p:sp>
      <p:graphicFrame>
        <p:nvGraphicFramePr>
          <p:cNvPr id="4" name="表 3">
            <a:extLst>
              <a:ext uri="{FF2B5EF4-FFF2-40B4-BE49-F238E27FC236}">
                <a16:creationId xmlns:a16="http://schemas.microsoft.com/office/drawing/2014/main" id="{7DC234B2-CCA1-4768-9ABC-5071DD2E4ABF}"/>
              </a:ext>
            </a:extLst>
          </p:cNvPr>
          <p:cNvGraphicFramePr>
            <a:graphicFrameLocks noGrp="1"/>
          </p:cNvGraphicFramePr>
          <p:nvPr>
            <p:extLst>
              <p:ext uri="{D42A27DB-BD31-4B8C-83A1-F6EECF244321}">
                <p14:modId xmlns:p14="http://schemas.microsoft.com/office/powerpoint/2010/main" val="2232170205"/>
              </p:ext>
            </p:extLst>
          </p:nvPr>
        </p:nvGraphicFramePr>
        <p:xfrm>
          <a:off x="711200" y="1122894"/>
          <a:ext cx="9668933" cy="4351334"/>
        </p:xfrm>
        <a:graphic>
          <a:graphicData uri="http://schemas.openxmlformats.org/drawingml/2006/table">
            <a:tbl>
              <a:tblPr/>
              <a:tblGrid>
                <a:gridCol w="5737019">
                  <a:extLst>
                    <a:ext uri="{9D8B030D-6E8A-4147-A177-3AD203B41FA5}">
                      <a16:colId xmlns:a16="http://schemas.microsoft.com/office/drawing/2014/main" val="4181674742"/>
                    </a:ext>
                  </a:extLst>
                </a:gridCol>
                <a:gridCol w="1304681">
                  <a:extLst>
                    <a:ext uri="{9D8B030D-6E8A-4147-A177-3AD203B41FA5}">
                      <a16:colId xmlns:a16="http://schemas.microsoft.com/office/drawing/2014/main" val="2336217168"/>
                    </a:ext>
                  </a:extLst>
                </a:gridCol>
                <a:gridCol w="2627233">
                  <a:extLst>
                    <a:ext uri="{9D8B030D-6E8A-4147-A177-3AD203B41FA5}">
                      <a16:colId xmlns:a16="http://schemas.microsoft.com/office/drawing/2014/main" val="2561255696"/>
                    </a:ext>
                  </a:extLst>
                </a:gridCol>
              </a:tblGrid>
              <a:tr h="162363">
                <a:tc>
                  <a:txBody>
                    <a:bodyPr/>
                    <a:lstStyle/>
                    <a:p>
                      <a:pPr algn="l" fontAlgn="ctr"/>
                      <a:r>
                        <a:rPr lang="en-US" altLang="ja-JP" sz="800" b="0" i="0" u="none" strike="noStrike">
                          <a:solidFill>
                            <a:srgbClr val="000000"/>
                          </a:solidFill>
                          <a:effectLst/>
                          <a:latin typeface="游ゴシック" panose="020B0400000000000000" pitchFamily="50" charset="-128"/>
                          <a:ea typeface="游ゴシック" panose="020B0400000000000000" pitchFamily="50" charset="-128"/>
                        </a:rPr>
                        <a:t>【</a:t>
                      </a:r>
                      <a:r>
                        <a:rPr lang="ja-JP" altLang="en-US" sz="800" b="0" i="0" u="none" strike="noStrike">
                          <a:solidFill>
                            <a:srgbClr val="000000"/>
                          </a:solidFill>
                          <a:effectLst/>
                          <a:latin typeface="游ゴシック" panose="020B0400000000000000" pitchFamily="50" charset="-128"/>
                          <a:ea typeface="游ゴシック" panose="020B0400000000000000" pitchFamily="50" charset="-128"/>
                        </a:rPr>
                        <a:t>災害時調査シート</a:t>
                      </a:r>
                      <a:r>
                        <a:rPr lang="en-US" altLang="ja-JP" sz="800" b="0" i="0" u="none" strike="noStrike">
                          <a:solidFill>
                            <a:srgbClr val="000000"/>
                          </a:solidFill>
                          <a:effectLst/>
                          <a:latin typeface="游ゴシック" panose="020B0400000000000000" pitchFamily="50" charset="-128"/>
                          <a:ea typeface="游ゴシック" panose="020B0400000000000000" pitchFamily="50" charset="-128"/>
                        </a:rPr>
                        <a:t>】</a:t>
                      </a:r>
                    </a:p>
                  </a:txBody>
                  <a:tcPr marL="6495" marR="6495" marT="6495"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游ゴシック" panose="020B0400000000000000" pitchFamily="50" charset="-128"/>
                        <a:ea typeface="游ゴシック" panose="020B0400000000000000" pitchFamily="50" charset="-128"/>
                      </a:endParaRPr>
                    </a:p>
                  </a:txBody>
                  <a:tcPr marL="6495" marR="6495" marT="6495"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游ゴシック" panose="020B0400000000000000" pitchFamily="50" charset="-128"/>
                        <a:ea typeface="游ゴシック" panose="020B0400000000000000" pitchFamily="50" charset="-128"/>
                      </a:endParaRPr>
                    </a:p>
                  </a:txBody>
                  <a:tcPr marL="6495" marR="6495" marT="6495" marB="0" anchor="ctr">
                    <a:lnL>
                      <a:noFill/>
                    </a:lnL>
                    <a:lnR>
                      <a:noFill/>
                    </a:lnR>
                    <a:lnT>
                      <a:noFill/>
                    </a:lnT>
                    <a:lnB>
                      <a:noFill/>
                    </a:lnB>
                  </a:tcPr>
                </a:tc>
                <a:extLst>
                  <a:ext uri="{0D108BD9-81ED-4DB2-BD59-A6C34878D82A}">
                    <a16:rowId xmlns:a16="http://schemas.microsoft.com/office/drawing/2014/main" val="3022679393"/>
                  </a:ext>
                </a:extLst>
              </a:tr>
              <a:tr h="162363">
                <a:tc>
                  <a:txBody>
                    <a:bodyPr/>
                    <a:lstStyle/>
                    <a:p>
                      <a:pPr algn="l" fontAlgn="ctr"/>
                      <a:r>
                        <a:rPr lang="ja-JP" altLang="en-US" sz="800" b="0" i="0" u="none" strike="noStrike">
                          <a:solidFill>
                            <a:srgbClr val="000000"/>
                          </a:solidFill>
                          <a:effectLst/>
                          <a:latin typeface="游ゴシック" panose="020B0400000000000000" pitchFamily="50" charset="-128"/>
                          <a:ea typeface="游ゴシック" panose="020B0400000000000000" pitchFamily="50" charset="-128"/>
                        </a:rPr>
                        <a:t>施設名称：</a:t>
                      </a:r>
                    </a:p>
                  </a:txBody>
                  <a:tcPr marL="6495" marR="6495" marT="6495"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游ゴシック" panose="020B0400000000000000" pitchFamily="50" charset="-128"/>
                        <a:ea typeface="游ゴシック" panose="020B0400000000000000" pitchFamily="50" charset="-128"/>
                      </a:endParaRPr>
                    </a:p>
                  </a:txBody>
                  <a:tcPr marL="6495" marR="6495" marT="6495"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游ゴシック" panose="020B0400000000000000" pitchFamily="50" charset="-128"/>
                        <a:ea typeface="游ゴシック" panose="020B0400000000000000" pitchFamily="50" charset="-128"/>
                      </a:endParaRPr>
                    </a:p>
                  </a:txBody>
                  <a:tcPr marL="6495" marR="6495" marT="6495" marB="0" anchor="ctr">
                    <a:lnL>
                      <a:noFill/>
                    </a:lnL>
                    <a:lnR>
                      <a:noFill/>
                    </a:lnR>
                    <a:lnT>
                      <a:noFill/>
                    </a:lnT>
                    <a:lnB>
                      <a:noFill/>
                    </a:lnB>
                  </a:tcPr>
                </a:tc>
                <a:extLst>
                  <a:ext uri="{0D108BD9-81ED-4DB2-BD59-A6C34878D82A}">
                    <a16:rowId xmlns:a16="http://schemas.microsoft.com/office/drawing/2014/main" val="932772867"/>
                  </a:ext>
                </a:extLst>
              </a:tr>
              <a:tr h="162363">
                <a:tc>
                  <a:txBody>
                    <a:bodyPr/>
                    <a:lstStyle/>
                    <a:p>
                      <a:pPr algn="l" fontAlgn="ctr"/>
                      <a:r>
                        <a:rPr lang="ja-JP" altLang="en-US" sz="800" b="0" i="0" u="none" strike="noStrike">
                          <a:solidFill>
                            <a:srgbClr val="000000"/>
                          </a:solidFill>
                          <a:effectLst/>
                          <a:latin typeface="游ゴシック" panose="020B0400000000000000" pitchFamily="50" charset="-128"/>
                          <a:ea typeface="游ゴシック" panose="020B0400000000000000" pitchFamily="50" charset="-128"/>
                        </a:rPr>
                        <a:t>記入者：（所属）＿＿＿＿＿＿＿＿　氏名：＿＿＿＿＿＿　</a:t>
                      </a:r>
                    </a:p>
                  </a:txBody>
                  <a:tcPr marL="6495" marR="6495" marT="6495"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游ゴシック" panose="020B0400000000000000" pitchFamily="50" charset="-128"/>
                        <a:ea typeface="游ゴシック" panose="020B0400000000000000" pitchFamily="50" charset="-128"/>
                      </a:endParaRPr>
                    </a:p>
                  </a:txBody>
                  <a:tcPr marL="6495" marR="6495" marT="6495"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游ゴシック" panose="020B0400000000000000" pitchFamily="50" charset="-128"/>
                        <a:ea typeface="游ゴシック" panose="020B0400000000000000" pitchFamily="50" charset="-128"/>
                      </a:endParaRPr>
                    </a:p>
                  </a:txBody>
                  <a:tcPr marL="6495" marR="6495" marT="6495" marB="0" anchor="ctr">
                    <a:lnL>
                      <a:noFill/>
                    </a:lnL>
                    <a:lnR>
                      <a:noFill/>
                    </a:lnR>
                    <a:lnT>
                      <a:noFill/>
                    </a:lnT>
                    <a:lnB>
                      <a:noFill/>
                    </a:lnB>
                  </a:tcPr>
                </a:tc>
                <a:extLst>
                  <a:ext uri="{0D108BD9-81ED-4DB2-BD59-A6C34878D82A}">
                    <a16:rowId xmlns:a16="http://schemas.microsoft.com/office/drawing/2014/main" val="3879639481"/>
                  </a:ext>
                </a:extLst>
              </a:tr>
              <a:tr h="162363">
                <a:tc>
                  <a:txBody>
                    <a:bodyPr/>
                    <a:lstStyle/>
                    <a:p>
                      <a:pPr algn="l" fontAlgn="ctr"/>
                      <a:r>
                        <a:rPr lang="zh-TW" altLang="en-US" sz="800" b="0" i="0" u="none" strike="noStrike">
                          <a:solidFill>
                            <a:srgbClr val="000000"/>
                          </a:solidFill>
                          <a:effectLst/>
                          <a:latin typeface="游ゴシック" panose="020B0400000000000000" pitchFamily="50" charset="-128"/>
                          <a:ea typeface="游ゴシック" panose="020B0400000000000000" pitchFamily="50" charset="-128"/>
                        </a:rPr>
                        <a:t>連絡先：＿＿＿＿＿＿＿＿＿＿＿＿</a:t>
                      </a:r>
                    </a:p>
                  </a:txBody>
                  <a:tcPr marL="6495" marR="6495" marT="6495"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游ゴシック" panose="020B0400000000000000" pitchFamily="50" charset="-128"/>
                        <a:ea typeface="游ゴシック" panose="020B0400000000000000" pitchFamily="50" charset="-128"/>
                      </a:endParaRPr>
                    </a:p>
                  </a:txBody>
                  <a:tcPr marL="6495" marR="6495" marT="6495"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游ゴシック" panose="020B0400000000000000" pitchFamily="50" charset="-128"/>
                        <a:ea typeface="游ゴシック" panose="020B0400000000000000" pitchFamily="50" charset="-128"/>
                      </a:endParaRPr>
                    </a:p>
                  </a:txBody>
                  <a:tcPr marL="6495" marR="6495" marT="6495" marB="0" anchor="ctr">
                    <a:lnL>
                      <a:noFill/>
                    </a:lnL>
                    <a:lnR>
                      <a:noFill/>
                    </a:lnR>
                    <a:lnT>
                      <a:noFill/>
                    </a:lnT>
                    <a:lnB>
                      <a:noFill/>
                    </a:lnB>
                  </a:tcPr>
                </a:tc>
                <a:extLst>
                  <a:ext uri="{0D108BD9-81ED-4DB2-BD59-A6C34878D82A}">
                    <a16:rowId xmlns:a16="http://schemas.microsoft.com/office/drawing/2014/main" val="232289313"/>
                  </a:ext>
                </a:extLst>
              </a:tr>
              <a:tr h="162363">
                <a:tc>
                  <a:txBody>
                    <a:bodyPr/>
                    <a:lstStyle/>
                    <a:p>
                      <a:pPr algn="l" fontAlgn="ctr"/>
                      <a:r>
                        <a:rPr lang="zh-TW" altLang="en-US" sz="800" b="0" i="0" u="none" strike="noStrike">
                          <a:solidFill>
                            <a:srgbClr val="000000"/>
                          </a:solidFill>
                          <a:effectLst/>
                          <a:latin typeface="游ゴシック" panose="020B0400000000000000" pitchFamily="50" charset="-128"/>
                          <a:ea typeface="游ゴシック" panose="020B0400000000000000" pitchFamily="50" charset="-128"/>
                        </a:rPr>
                        <a:t>作成日時 ： 平成＿＿年＿＿月＿＿日　＿＿時＿＿分</a:t>
                      </a:r>
                    </a:p>
                  </a:txBody>
                  <a:tcPr marL="6495" marR="6495" marT="6495"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游ゴシック" panose="020B0400000000000000" pitchFamily="50" charset="-128"/>
                        <a:ea typeface="游ゴシック" panose="020B0400000000000000" pitchFamily="50" charset="-128"/>
                      </a:endParaRPr>
                    </a:p>
                  </a:txBody>
                  <a:tcPr marL="6495" marR="6495" marT="6495"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游ゴシック" panose="020B0400000000000000" pitchFamily="50" charset="-128"/>
                        <a:ea typeface="游ゴシック" panose="020B0400000000000000" pitchFamily="50" charset="-128"/>
                      </a:endParaRPr>
                    </a:p>
                  </a:txBody>
                  <a:tcPr marL="6495" marR="6495" marT="6495" marB="0" anchor="ctr">
                    <a:lnL>
                      <a:noFill/>
                    </a:lnL>
                    <a:lnR>
                      <a:noFill/>
                    </a:lnR>
                    <a:lnT>
                      <a:noFill/>
                    </a:lnT>
                    <a:lnB>
                      <a:noFill/>
                    </a:lnB>
                  </a:tcPr>
                </a:tc>
                <a:extLst>
                  <a:ext uri="{0D108BD9-81ED-4DB2-BD59-A6C34878D82A}">
                    <a16:rowId xmlns:a16="http://schemas.microsoft.com/office/drawing/2014/main" val="1568053946"/>
                  </a:ext>
                </a:extLst>
              </a:tr>
              <a:tr h="162363">
                <a:tc>
                  <a:txBody>
                    <a:bodyPr/>
                    <a:lstStyle/>
                    <a:p>
                      <a:pPr algn="l" fontAlgn="ctr"/>
                      <a:endParaRPr lang="ja-JP" altLang="en-US" sz="800" b="0" i="0" u="none" strike="noStrike">
                        <a:solidFill>
                          <a:srgbClr val="000000"/>
                        </a:solidFill>
                        <a:effectLst/>
                        <a:latin typeface="游ゴシック" panose="020B0400000000000000" pitchFamily="50" charset="-128"/>
                        <a:ea typeface="游ゴシック" panose="020B0400000000000000" pitchFamily="50" charset="-128"/>
                      </a:endParaRPr>
                    </a:p>
                  </a:txBody>
                  <a:tcPr marL="6495" marR="6495" marT="649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800" b="0" i="0" u="none" strike="noStrike">
                        <a:solidFill>
                          <a:srgbClr val="000000"/>
                        </a:solidFill>
                        <a:effectLst/>
                        <a:latin typeface="游ゴシック" panose="020B0400000000000000" pitchFamily="50" charset="-128"/>
                        <a:ea typeface="游ゴシック" panose="020B0400000000000000" pitchFamily="50" charset="-128"/>
                      </a:endParaRPr>
                    </a:p>
                  </a:txBody>
                  <a:tcPr marL="6495" marR="6495" marT="649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800" b="0" i="0" u="none" strike="noStrike">
                        <a:solidFill>
                          <a:srgbClr val="000000"/>
                        </a:solidFill>
                        <a:effectLst/>
                        <a:latin typeface="游ゴシック" panose="020B0400000000000000" pitchFamily="50" charset="-128"/>
                        <a:ea typeface="游ゴシック" panose="020B0400000000000000" pitchFamily="50" charset="-128"/>
                      </a:endParaRPr>
                    </a:p>
                  </a:txBody>
                  <a:tcPr marL="6495" marR="6495" marT="6495" marB="0" anchor="ctr">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6344623"/>
                  </a:ext>
                </a:extLst>
              </a:tr>
              <a:tr h="162363">
                <a:tc>
                  <a:txBody>
                    <a:bodyPr/>
                    <a:lstStyle/>
                    <a:p>
                      <a:pPr algn="l" fontAlgn="ctr"/>
                      <a:r>
                        <a:rPr lang="ja-JP" altLang="en-US" sz="8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495" marR="6495" marT="64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游ゴシック" panose="020B0400000000000000" pitchFamily="50" charset="-128"/>
                          <a:ea typeface="游ゴシック" panose="020B0400000000000000" pitchFamily="50" charset="-128"/>
                        </a:rPr>
                        <a:t>〇△</a:t>
                      </a:r>
                      <a:r>
                        <a:rPr lang="en-US" altLang="ja-JP" sz="800" b="0" i="0" u="none" strike="noStrike">
                          <a:solidFill>
                            <a:srgbClr val="000000"/>
                          </a:solidFill>
                          <a:effectLst/>
                          <a:latin typeface="游ゴシック" panose="020B0400000000000000" pitchFamily="50" charset="-128"/>
                          <a:ea typeface="游ゴシック" panose="020B0400000000000000" pitchFamily="50" charset="-128"/>
                        </a:rPr>
                        <a:t>×</a:t>
                      </a:r>
                      <a:r>
                        <a:rPr lang="ja-JP" altLang="en-US" sz="800" b="0" i="0" u="none" strike="noStrike">
                          <a:solidFill>
                            <a:srgbClr val="000000"/>
                          </a:solidFill>
                          <a:effectLst/>
                          <a:latin typeface="游ゴシック" panose="020B0400000000000000" pitchFamily="50" charset="-128"/>
                          <a:ea typeface="游ゴシック" panose="020B0400000000000000" pitchFamily="50" charset="-128"/>
                        </a:rPr>
                        <a:t>で記入</a:t>
                      </a:r>
                    </a:p>
                  </a:txBody>
                  <a:tcPr marL="6495" marR="6495" marT="64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游ゴシック" panose="020B0400000000000000" pitchFamily="50" charset="-128"/>
                          <a:ea typeface="游ゴシック" panose="020B0400000000000000" pitchFamily="50" charset="-128"/>
                        </a:rPr>
                        <a:t>特記事項</a:t>
                      </a:r>
                    </a:p>
                  </a:txBody>
                  <a:tcPr marL="6495" marR="6495" marT="64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4290757"/>
                  </a:ext>
                </a:extLst>
              </a:tr>
              <a:tr h="259781">
                <a:tc>
                  <a:txBody>
                    <a:bodyPr/>
                    <a:lstStyle/>
                    <a:p>
                      <a:pPr algn="l" fontAlgn="ctr"/>
                      <a:r>
                        <a:rPr lang="en-US" altLang="ja-JP" sz="800" b="0" i="0" u="none" strike="noStrike">
                          <a:solidFill>
                            <a:srgbClr val="000000"/>
                          </a:solidFill>
                          <a:effectLst/>
                          <a:latin typeface="游ゴシック" panose="020B0400000000000000" pitchFamily="50" charset="-128"/>
                          <a:ea typeface="游ゴシック" panose="020B0400000000000000" pitchFamily="50" charset="-128"/>
                        </a:rPr>
                        <a:t>1 </a:t>
                      </a:r>
                      <a:r>
                        <a:rPr lang="ja-JP" altLang="en-US" sz="800" b="0" i="0" u="none" strike="noStrike">
                          <a:solidFill>
                            <a:srgbClr val="000000"/>
                          </a:solidFill>
                          <a:effectLst/>
                          <a:latin typeface="游ゴシック" panose="020B0400000000000000" pitchFamily="50" charset="-128"/>
                          <a:ea typeface="游ゴシック" panose="020B0400000000000000" pitchFamily="50" charset="-128"/>
                        </a:rPr>
                        <a:t>避難建物全体、又は一部が崩壊している。</a:t>
                      </a:r>
                    </a:p>
                  </a:txBody>
                  <a:tcPr marL="6495" marR="6495" marT="64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495" marR="6495" marT="64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495" marR="6495" marT="64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74887661"/>
                  </a:ext>
                </a:extLst>
              </a:tr>
              <a:tr h="259781">
                <a:tc>
                  <a:txBody>
                    <a:bodyPr/>
                    <a:lstStyle/>
                    <a:p>
                      <a:pPr algn="l" fontAlgn="ctr"/>
                      <a:r>
                        <a:rPr lang="en-US" altLang="ja-JP" sz="800" b="0" i="0" u="none" strike="noStrike">
                          <a:solidFill>
                            <a:srgbClr val="000000"/>
                          </a:solidFill>
                          <a:effectLst/>
                          <a:latin typeface="游ゴシック" panose="020B0400000000000000" pitchFamily="50" charset="-128"/>
                          <a:ea typeface="游ゴシック" panose="020B0400000000000000" pitchFamily="50" charset="-128"/>
                        </a:rPr>
                        <a:t>2 </a:t>
                      </a:r>
                      <a:r>
                        <a:rPr lang="ja-JP" altLang="en-US" sz="800" b="0" i="0" u="none" strike="noStrike">
                          <a:solidFill>
                            <a:srgbClr val="000000"/>
                          </a:solidFill>
                          <a:effectLst/>
                          <a:latin typeface="游ゴシック" panose="020B0400000000000000" pitchFamily="50" charset="-128"/>
                          <a:ea typeface="游ゴシック" panose="020B0400000000000000" pitchFamily="50" charset="-128"/>
                        </a:rPr>
                        <a:t>避難建物の基礎が、崩壊している。</a:t>
                      </a:r>
                    </a:p>
                  </a:txBody>
                  <a:tcPr marL="6495" marR="6495" marT="64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495" marR="6495" marT="64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495" marR="6495" marT="64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3499670"/>
                  </a:ext>
                </a:extLst>
              </a:tr>
              <a:tr h="259781">
                <a:tc>
                  <a:txBody>
                    <a:bodyPr/>
                    <a:lstStyle/>
                    <a:p>
                      <a:pPr algn="l" fontAlgn="ctr"/>
                      <a:r>
                        <a:rPr lang="en-US" altLang="ja-JP" sz="800" b="0" i="0" u="none" strike="noStrike">
                          <a:solidFill>
                            <a:srgbClr val="000000"/>
                          </a:solidFill>
                          <a:effectLst/>
                          <a:latin typeface="游ゴシック" panose="020B0400000000000000" pitchFamily="50" charset="-128"/>
                          <a:ea typeface="游ゴシック" panose="020B0400000000000000" pitchFamily="50" charset="-128"/>
                        </a:rPr>
                        <a:t>3 </a:t>
                      </a:r>
                      <a:r>
                        <a:rPr lang="ja-JP" altLang="en-US" sz="800" b="0" i="0" u="none" strike="noStrike">
                          <a:solidFill>
                            <a:srgbClr val="000000"/>
                          </a:solidFill>
                          <a:effectLst/>
                          <a:latin typeface="游ゴシック" panose="020B0400000000000000" pitchFamily="50" charset="-128"/>
                          <a:ea typeface="游ゴシック" panose="020B0400000000000000" pitchFamily="50" charset="-128"/>
                        </a:rPr>
                        <a:t>避難建物全体、又は一部が傾斜しているのがわかる。</a:t>
                      </a:r>
                    </a:p>
                  </a:txBody>
                  <a:tcPr marL="6495" marR="6495" marT="64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495" marR="6495" marT="64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495" marR="6495" marT="64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2663739"/>
                  </a:ext>
                </a:extLst>
              </a:tr>
              <a:tr h="259781">
                <a:tc>
                  <a:txBody>
                    <a:bodyPr/>
                    <a:lstStyle/>
                    <a:p>
                      <a:pPr algn="l" fontAlgn="ctr"/>
                      <a:r>
                        <a:rPr lang="en-US" altLang="ja-JP" sz="800" b="0" i="0" u="none" strike="noStrike">
                          <a:solidFill>
                            <a:srgbClr val="000000"/>
                          </a:solidFill>
                          <a:effectLst/>
                          <a:latin typeface="游ゴシック" panose="020B0400000000000000" pitchFamily="50" charset="-128"/>
                          <a:ea typeface="游ゴシック" panose="020B0400000000000000" pitchFamily="50" charset="-128"/>
                        </a:rPr>
                        <a:t>4 </a:t>
                      </a:r>
                      <a:r>
                        <a:rPr lang="ja-JP" altLang="en-US" sz="800" b="0" i="0" u="none" strike="noStrike">
                          <a:solidFill>
                            <a:srgbClr val="000000"/>
                          </a:solidFill>
                          <a:effectLst/>
                          <a:latin typeface="游ゴシック" panose="020B0400000000000000" pitchFamily="50" charset="-128"/>
                          <a:ea typeface="游ゴシック" panose="020B0400000000000000" pitchFamily="50" charset="-128"/>
                        </a:rPr>
                        <a:t>隣接崖地や地盤等が崩れ、</a:t>
                      </a:r>
                    </a:p>
                  </a:txBody>
                  <a:tcPr marL="6495" marR="6495" marT="64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495" marR="6495" marT="64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495" marR="6495" marT="64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51868742"/>
                  </a:ext>
                </a:extLst>
              </a:tr>
              <a:tr h="259781">
                <a:tc>
                  <a:txBody>
                    <a:bodyPr/>
                    <a:lstStyle/>
                    <a:p>
                      <a:pPr algn="l" fontAlgn="ctr"/>
                      <a:r>
                        <a:rPr lang="en-US" altLang="ja-JP" sz="800" b="0" i="0" u="none" strike="noStrike">
                          <a:solidFill>
                            <a:srgbClr val="000000"/>
                          </a:solidFill>
                          <a:effectLst/>
                          <a:latin typeface="游ゴシック" panose="020B0400000000000000" pitchFamily="50" charset="-128"/>
                          <a:ea typeface="游ゴシック" panose="020B0400000000000000" pitchFamily="50" charset="-128"/>
                        </a:rPr>
                        <a:t>5 </a:t>
                      </a:r>
                      <a:r>
                        <a:rPr lang="ja-JP" altLang="en-US" sz="800" b="0" i="0" u="none" strike="noStrike">
                          <a:solidFill>
                            <a:srgbClr val="000000"/>
                          </a:solidFill>
                          <a:effectLst/>
                          <a:latin typeface="游ゴシック" panose="020B0400000000000000" pitchFamily="50" charset="-128"/>
                          <a:ea typeface="游ゴシック" panose="020B0400000000000000" pitchFamily="50" charset="-128"/>
                        </a:rPr>
                        <a:t>隣接建築物が崩れ落ち、避難建物を破壊している。</a:t>
                      </a:r>
                    </a:p>
                  </a:txBody>
                  <a:tcPr marL="6495" marR="6495" marT="64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495" marR="6495" marT="64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495" marR="6495" marT="64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2959157"/>
                  </a:ext>
                </a:extLst>
              </a:tr>
              <a:tr h="383178">
                <a:tc>
                  <a:txBody>
                    <a:bodyPr/>
                    <a:lstStyle/>
                    <a:p>
                      <a:pPr algn="l" fontAlgn="ctr"/>
                      <a:r>
                        <a:rPr lang="ja-JP" altLang="en-US" sz="800" b="0" i="0" u="none" strike="noStrike">
                          <a:solidFill>
                            <a:srgbClr val="000000"/>
                          </a:solidFill>
                          <a:effectLst/>
                          <a:latin typeface="游ゴシック" panose="020B0400000000000000" pitchFamily="50" charset="-128"/>
                          <a:ea typeface="游ゴシック" panose="020B0400000000000000" pitchFamily="50" charset="-128"/>
                        </a:rPr>
                        <a:t>６ 隣接建築物から器物（窓枠や外壁、　看板、屋外機器等）が落下して避難建物を破壊（崩壊）している。</a:t>
                      </a:r>
                    </a:p>
                  </a:txBody>
                  <a:tcPr marL="6495" marR="6495" marT="64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495" marR="6495" marT="64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495" marR="6495" marT="64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37653537"/>
                  </a:ext>
                </a:extLst>
              </a:tr>
              <a:tr h="350705">
                <a:tc>
                  <a:txBody>
                    <a:bodyPr/>
                    <a:lstStyle/>
                    <a:p>
                      <a:pPr algn="l" fontAlgn="ctr"/>
                      <a:r>
                        <a:rPr lang="ja-JP" altLang="en-US" sz="800" b="0" i="0" u="none" strike="noStrike">
                          <a:solidFill>
                            <a:srgbClr val="000000"/>
                          </a:solidFill>
                          <a:effectLst/>
                          <a:latin typeface="游ゴシック" panose="020B0400000000000000" pitchFamily="50" charset="-128"/>
                          <a:ea typeface="游ゴシック" panose="020B0400000000000000" pitchFamily="50" charset="-128"/>
                        </a:rPr>
                        <a:t>７窓枠・窓ガラスに歪みやひび 割れがあり、落下の危険性が ある。</a:t>
                      </a:r>
                    </a:p>
                  </a:txBody>
                  <a:tcPr marL="6495" marR="6495" marT="64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495" marR="6495" marT="64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495" marR="6495" marT="64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7009388"/>
                  </a:ext>
                </a:extLst>
              </a:tr>
              <a:tr h="324727">
                <a:tc>
                  <a:txBody>
                    <a:bodyPr/>
                    <a:lstStyle/>
                    <a:p>
                      <a:pPr algn="l" fontAlgn="ctr"/>
                      <a:r>
                        <a:rPr lang="ja-JP" altLang="en-US" sz="800" b="0" i="0" u="none" strike="noStrike">
                          <a:solidFill>
                            <a:srgbClr val="000000"/>
                          </a:solidFill>
                          <a:effectLst/>
                          <a:latin typeface="游ゴシック" panose="020B0400000000000000" pitchFamily="50" charset="-128"/>
                          <a:ea typeface="游ゴシック" panose="020B0400000000000000" pitchFamily="50" charset="-128"/>
                        </a:rPr>
                        <a:t>８看板・機器（タンクやクー　 ラー用の屋外機器など）が 傾斜している。</a:t>
                      </a:r>
                    </a:p>
                  </a:txBody>
                  <a:tcPr marL="6495" marR="6495" marT="64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495" marR="6495" marT="64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495" marR="6495" marT="64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122841"/>
                  </a:ext>
                </a:extLst>
              </a:tr>
              <a:tr h="259781">
                <a:tc>
                  <a:txBody>
                    <a:bodyPr/>
                    <a:lstStyle/>
                    <a:p>
                      <a:pPr algn="l" fontAlgn="ctr"/>
                      <a:r>
                        <a:rPr lang="ja-JP" altLang="en-US" sz="800" b="0" i="0" u="none" strike="noStrike">
                          <a:solidFill>
                            <a:srgbClr val="000000"/>
                          </a:solidFill>
                          <a:effectLst/>
                          <a:latin typeface="游ゴシック" panose="020B0400000000000000" pitchFamily="50" charset="-128"/>
                          <a:ea typeface="游ゴシック" panose="020B0400000000000000" pitchFamily="50" charset="-128"/>
                        </a:rPr>
                        <a:t>９ 屋外階段が傾斜、破損している。</a:t>
                      </a:r>
                    </a:p>
                  </a:txBody>
                  <a:tcPr marL="6495" marR="6495" marT="64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495" marR="6495" marT="64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495" marR="6495" marT="64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45419326"/>
                  </a:ext>
                </a:extLst>
              </a:tr>
              <a:tr h="337716">
                <a:tc>
                  <a:txBody>
                    <a:bodyPr/>
                    <a:lstStyle/>
                    <a:p>
                      <a:pPr algn="l" fontAlgn="ctr"/>
                      <a:r>
                        <a:rPr lang="en-US" altLang="ja-JP" sz="800" b="0" i="0" u="none" strike="noStrike">
                          <a:solidFill>
                            <a:srgbClr val="000000"/>
                          </a:solidFill>
                          <a:effectLst/>
                          <a:latin typeface="游ゴシック" panose="020B0400000000000000" pitchFamily="50" charset="-128"/>
                          <a:ea typeface="游ゴシック" panose="020B0400000000000000" pitchFamily="50" charset="-128"/>
                        </a:rPr>
                        <a:t>10 </a:t>
                      </a:r>
                      <a:r>
                        <a:rPr lang="ja-JP" altLang="en-US" sz="800" b="0" i="0" u="none" strike="noStrike">
                          <a:solidFill>
                            <a:srgbClr val="000000"/>
                          </a:solidFill>
                          <a:effectLst/>
                          <a:latin typeface="游ゴシック" panose="020B0400000000000000" pitchFamily="50" charset="-128"/>
                          <a:ea typeface="游ゴシック" panose="020B0400000000000000" pitchFamily="50" charset="-128"/>
                        </a:rPr>
                        <a:t>外壁や内・外装板材等に隙間 や顕著なずれや板の破壊がみ られ、落下の危険性がある。</a:t>
                      </a:r>
                    </a:p>
                  </a:txBody>
                  <a:tcPr marL="6495" marR="6495" marT="64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495" marR="6495" marT="64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495" marR="6495" marT="64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8114117"/>
                  </a:ext>
                </a:extLst>
              </a:tr>
              <a:tr h="259781">
                <a:tc>
                  <a:txBody>
                    <a:bodyPr/>
                    <a:lstStyle/>
                    <a:p>
                      <a:pPr algn="l" fontAlgn="ctr"/>
                      <a:r>
                        <a:rPr lang="en-US" altLang="ja-JP" sz="800" b="0" i="0" u="none" strike="noStrike">
                          <a:solidFill>
                            <a:srgbClr val="000000"/>
                          </a:solidFill>
                          <a:effectLst/>
                          <a:latin typeface="游ゴシック" panose="020B0400000000000000" pitchFamily="50" charset="-128"/>
                          <a:ea typeface="游ゴシック" panose="020B0400000000000000" pitchFamily="50" charset="-128"/>
                        </a:rPr>
                        <a:t>11</a:t>
                      </a:r>
                      <a:r>
                        <a:rPr lang="ja-JP" altLang="en-US" sz="800" b="0" i="0" u="none" strike="noStrike">
                          <a:solidFill>
                            <a:srgbClr val="000000"/>
                          </a:solidFill>
                          <a:effectLst/>
                          <a:latin typeface="游ゴシック" panose="020B0400000000000000" pitchFamily="50" charset="-128"/>
                          <a:ea typeface="游ゴシック" panose="020B0400000000000000" pitchFamily="50" charset="-128"/>
                        </a:rPr>
                        <a:t>天井面に歪みや隙間、破損等 が見られる。</a:t>
                      </a:r>
                    </a:p>
                  </a:txBody>
                  <a:tcPr marL="6495" marR="6495" marT="64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495" marR="6495" marT="64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6495" marR="6495" marT="64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86552903"/>
                  </a:ext>
                </a:extLst>
              </a:tr>
            </a:tbl>
          </a:graphicData>
        </a:graphic>
      </p:graphicFrame>
      <p:sp>
        <p:nvSpPr>
          <p:cNvPr id="5" name="テキスト ボックス 4">
            <a:extLst>
              <a:ext uri="{FF2B5EF4-FFF2-40B4-BE49-F238E27FC236}">
                <a16:creationId xmlns:a16="http://schemas.microsoft.com/office/drawing/2014/main" id="{7577A54D-B5FD-40D5-A6AD-6294C6AE71EE}"/>
              </a:ext>
            </a:extLst>
          </p:cNvPr>
          <p:cNvSpPr txBox="1"/>
          <p:nvPr/>
        </p:nvSpPr>
        <p:spPr>
          <a:xfrm>
            <a:off x="770467" y="5672667"/>
            <a:ext cx="9499600" cy="307777"/>
          </a:xfrm>
          <a:prstGeom prst="rect">
            <a:avLst/>
          </a:prstGeom>
          <a:noFill/>
        </p:spPr>
        <p:txBody>
          <a:bodyPr wrap="square" rtlCol="0">
            <a:spAutoFit/>
          </a:bodyPr>
          <a:lstStyle/>
          <a:p>
            <a:r>
              <a:rPr kumimoji="1" lang="ja-JP" altLang="en-US" sz="1400" dirty="0">
                <a:latin typeface="HG丸ｺﾞｼｯｸM-PRO" panose="020F0600000000000000" pitchFamily="50" charset="-128"/>
                <a:ea typeface="HG丸ｺﾞｼｯｸM-PRO" panose="020F0600000000000000" pitchFamily="50" charset="-128"/>
              </a:rPr>
              <a:t>以上の結果建物は　□利用可能　　　□一部利用可能　　　　□利用不可能</a:t>
            </a:r>
          </a:p>
        </p:txBody>
      </p:sp>
    </p:spTree>
    <p:extLst>
      <p:ext uri="{BB962C8B-B14F-4D97-AF65-F5344CB8AC3E}">
        <p14:creationId xmlns:p14="http://schemas.microsoft.com/office/powerpoint/2010/main" val="34311425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428998D7-99AA-4FDD-BC9B-D0C77C3AAA5E}"/>
              </a:ext>
            </a:extLst>
          </p:cNvPr>
          <p:cNvSpPr/>
          <p:nvPr/>
        </p:nvSpPr>
        <p:spPr>
          <a:xfrm>
            <a:off x="-1" y="240437"/>
            <a:ext cx="4453467" cy="830997"/>
          </a:xfrm>
          <a:prstGeom prst="rect">
            <a:avLst/>
          </a:prstGeom>
        </p:spPr>
        <p:txBody>
          <a:bodyPr wrap="square">
            <a:spAutoFit/>
          </a:bodyPr>
          <a:lstStyle/>
          <a:p>
            <a:r>
              <a:rPr lang="ja-JP" altLang="en-US" sz="2400" dirty="0">
                <a:latin typeface="HG丸ｺﾞｼｯｸM-PRO" panose="020F0600000000000000" pitchFamily="50" charset="-128"/>
                <a:ea typeface="HG丸ｺﾞｼｯｸM-PRO" panose="020F0600000000000000" pitchFamily="50" charset="-128"/>
              </a:rPr>
              <a:t>　</a:t>
            </a:r>
            <a:r>
              <a:rPr lang="en-US" altLang="ja-JP" sz="2400" dirty="0">
                <a:latin typeface="HG丸ｺﾞｼｯｸM-PRO" panose="020F0600000000000000" pitchFamily="50" charset="-128"/>
                <a:ea typeface="HG丸ｺﾞｼｯｸM-PRO" panose="020F0600000000000000" pitchFamily="50" charset="-128"/>
              </a:rPr>
              <a:t>2.</a:t>
            </a:r>
            <a:r>
              <a:rPr lang="ja-JP" altLang="en-US" sz="2400" dirty="0">
                <a:latin typeface="HG丸ｺﾞｼｯｸM-PRO" panose="020F0600000000000000" pitchFamily="50" charset="-128"/>
                <a:ea typeface="HG丸ｺﾞｼｯｸM-PRO" panose="020F0600000000000000" pitchFamily="50" charset="-128"/>
              </a:rPr>
              <a:t>　本部の立ち上げ</a:t>
            </a:r>
          </a:p>
          <a:p>
            <a:r>
              <a:rPr lang="ja-JP" altLang="en-US" sz="2400" dirty="0">
                <a:latin typeface="HG丸ｺﾞｼｯｸM-PRO" panose="020F0600000000000000" pitchFamily="50" charset="-128"/>
                <a:ea typeface="HG丸ｺﾞｼｯｸM-PRO" panose="020F0600000000000000" pitchFamily="50" charset="-128"/>
              </a:rPr>
              <a:t>　　　　①役割分担の確認　　　</a:t>
            </a:r>
          </a:p>
        </p:txBody>
      </p:sp>
      <p:graphicFrame>
        <p:nvGraphicFramePr>
          <p:cNvPr id="3" name="表 2">
            <a:extLst>
              <a:ext uri="{FF2B5EF4-FFF2-40B4-BE49-F238E27FC236}">
                <a16:creationId xmlns:a16="http://schemas.microsoft.com/office/drawing/2014/main" id="{7CA42789-51E4-4CFB-B959-4D29612CB0B8}"/>
              </a:ext>
            </a:extLst>
          </p:cNvPr>
          <p:cNvGraphicFramePr>
            <a:graphicFrameLocks noGrp="1"/>
          </p:cNvGraphicFramePr>
          <p:nvPr>
            <p:extLst>
              <p:ext uri="{D42A27DB-BD31-4B8C-83A1-F6EECF244321}">
                <p14:modId xmlns:p14="http://schemas.microsoft.com/office/powerpoint/2010/main" val="25934475"/>
              </p:ext>
            </p:extLst>
          </p:nvPr>
        </p:nvGraphicFramePr>
        <p:xfrm>
          <a:off x="728133" y="1430866"/>
          <a:ext cx="9094398" cy="4915430"/>
        </p:xfrm>
        <a:graphic>
          <a:graphicData uri="http://schemas.openxmlformats.org/drawingml/2006/table">
            <a:tbl>
              <a:tblPr/>
              <a:tblGrid>
                <a:gridCol w="4547199">
                  <a:extLst>
                    <a:ext uri="{9D8B030D-6E8A-4147-A177-3AD203B41FA5}">
                      <a16:colId xmlns:a16="http://schemas.microsoft.com/office/drawing/2014/main" val="2680769096"/>
                    </a:ext>
                  </a:extLst>
                </a:gridCol>
                <a:gridCol w="4547199">
                  <a:extLst>
                    <a:ext uri="{9D8B030D-6E8A-4147-A177-3AD203B41FA5}">
                      <a16:colId xmlns:a16="http://schemas.microsoft.com/office/drawing/2014/main" val="296316610"/>
                    </a:ext>
                  </a:extLst>
                </a:gridCol>
              </a:tblGrid>
              <a:tr h="378110">
                <a:tc>
                  <a:txBody>
                    <a:bodyPr/>
                    <a:lstStyle/>
                    <a:p>
                      <a:pPr algn="just" fontAlgn="ctr"/>
                      <a:r>
                        <a:rPr lang="ja-JP" altLang="en-US" sz="900" b="0" i="0" u="none" strike="noStrike">
                          <a:solidFill>
                            <a:srgbClr val="000000"/>
                          </a:solidFill>
                          <a:effectLst/>
                          <a:latin typeface="HG丸ｺﾞｼｯｸM-PRO" panose="020F0600000000000000" pitchFamily="50" charset="-128"/>
                          <a:ea typeface="HG丸ｺﾞｼｯｸM-PRO" panose="020F0600000000000000" pitchFamily="50" charset="-128"/>
                        </a:rPr>
                        <a:t>防災組織の担当と任務（初動対応時）</a:t>
                      </a:r>
                    </a:p>
                  </a:txBody>
                  <a:tcPr marL="8368" marR="8368" marT="8368"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8368" marR="8368" marT="8368"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09953845"/>
                  </a:ext>
                </a:extLst>
              </a:tr>
              <a:tr h="378110">
                <a:tc>
                  <a:txBody>
                    <a:bodyPr/>
                    <a:lstStyle/>
                    <a:p>
                      <a:pPr algn="ctr" fontAlgn="ctr"/>
                      <a:r>
                        <a:rPr lang="ja-JP" altLang="en-US" sz="900" b="0" i="0" u="none" strike="noStrike">
                          <a:solidFill>
                            <a:srgbClr val="000000"/>
                          </a:solidFill>
                          <a:effectLst/>
                          <a:latin typeface="HG丸ｺﾞｼｯｸM-PRO" panose="020F0600000000000000" pitchFamily="50" charset="-128"/>
                          <a:ea typeface="HG丸ｺﾞｼｯｸM-PRO" panose="020F0600000000000000" pitchFamily="50" charset="-128"/>
                        </a:rPr>
                        <a:t>担当（氏名、職位・職種）</a:t>
                      </a:r>
                    </a:p>
                  </a:txBody>
                  <a:tcPr marL="8368" marR="8368" marT="83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fontAlgn="ctr"/>
                      <a:r>
                        <a:rPr lang="ja-JP" altLang="en-US" sz="900" b="0" i="0" u="none" strike="noStrike">
                          <a:solidFill>
                            <a:srgbClr val="000000"/>
                          </a:solidFill>
                          <a:effectLst/>
                          <a:latin typeface="HG丸ｺﾞｼｯｸM-PRO" panose="020F0600000000000000" pitchFamily="50" charset="-128"/>
                          <a:ea typeface="HG丸ｺﾞｼｯｸM-PRO" panose="020F0600000000000000" pitchFamily="50" charset="-128"/>
                        </a:rPr>
                        <a:t>任務</a:t>
                      </a:r>
                    </a:p>
                  </a:txBody>
                  <a:tcPr marL="8368" marR="8368" marT="83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extLst>
                  <a:ext uri="{0D108BD9-81ED-4DB2-BD59-A6C34878D82A}">
                    <a16:rowId xmlns:a16="http://schemas.microsoft.com/office/drawing/2014/main" val="2686517996"/>
                  </a:ext>
                </a:extLst>
              </a:tr>
              <a:tr h="378110">
                <a:tc>
                  <a:txBody>
                    <a:bodyPr/>
                    <a:lstStyle/>
                    <a:p>
                      <a:pPr algn="just" fontAlgn="ctr"/>
                      <a:r>
                        <a:rPr lang="zh-TW" altLang="en-US" sz="900" b="0" i="0" u="none" strike="noStrike">
                          <a:solidFill>
                            <a:srgbClr val="000000"/>
                          </a:solidFill>
                          <a:effectLst/>
                          <a:latin typeface="HG丸ｺﾞｼｯｸM-PRO" panose="020F0600000000000000" pitchFamily="50" charset="-128"/>
                          <a:ea typeface="HG丸ｺﾞｼｯｸM-PRO" panose="020F0600000000000000" pitchFamily="50" charset="-128"/>
                        </a:rPr>
                        <a:t>災害対策本部長（　）</a:t>
                      </a:r>
                    </a:p>
                  </a:txBody>
                  <a:tcPr marL="8368" marR="8368" marT="83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ctr"/>
                      <a:r>
                        <a:rPr lang="ja-JP" altLang="en-US" sz="900" b="0" i="0" u="none" strike="noStrike">
                          <a:solidFill>
                            <a:srgbClr val="000000"/>
                          </a:solidFill>
                          <a:effectLst/>
                          <a:latin typeface="HG丸ｺﾞｼｯｸM-PRO" panose="020F0600000000000000" pitchFamily="50" charset="-128"/>
                          <a:ea typeface="HG丸ｺﾞｼｯｸM-PRO" panose="020F0600000000000000" pitchFamily="50" charset="-128"/>
                        </a:rPr>
                        <a:t>状況判断・最終意思決定・指示</a:t>
                      </a:r>
                    </a:p>
                  </a:txBody>
                  <a:tcPr marL="8368" marR="8368" marT="83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51521085"/>
                  </a:ext>
                </a:extLst>
              </a:tr>
              <a:tr h="378110">
                <a:tc>
                  <a:txBody>
                    <a:bodyPr/>
                    <a:lstStyle/>
                    <a:p>
                      <a:pPr algn="just" fontAlgn="ctr"/>
                      <a:r>
                        <a:rPr lang="zh-TW" altLang="en-US" sz="900" b="0" i="0" u="none" strike="noStrike">
                          <a:solidFill>
                            <a:srgbClr val="000000"/>
                          </a:solidFill>
                          <a:effectLst/>
                          <a:latin typeface="HG丸ｺﾞｼｯｸM-PRO" panose="020F0600000000000000" pitchFamily="50" charset="-128"/>
                          <a:ea typeface="HG丸ｺﾞｼｯｸM-PRO" panose="020F0600000000000000" pitchFamily="50" charset="-128"/>
                        </a:rPr>
                        <a:t>災害対策副本部長（　）</a:t>
                      </a:r>
                    </a:p>
                  </a:txBody>
                  <a:tcPr marL="8368" marR="8368" marT="83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ctr"/>
                      <a:r>
                        <a:rPr lang="ja-JP" altLang="en-US" sz="900" b="0" i="0" u="none" strike="noStrike">
                          <a:solidFill>
                            <a:srgbClr val="000000"/>
                          </a:solidFill>
                          <a:effectLst/>
                          <a:latin typeface="HG丸ｺﾞｼｯｸM-PRO" panose="020F0600000000000000" pitchFamily="50" charset="-128"/>
                          <a:ea typeface="HG丸ｺﾞｼｯｸM-PRO" panose="020F0600000000000000" pitchFamily="50" charset="-128"/>
                        </a:rPr>
                        <a:t>本部長補佐・本部長不在時の代行</a:t>
                      </a:r>
                    </a:p>
                  </a:txBody>
                  <a:tcPr marL="8368" marR="8368" marT="83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535078"/>
                  </a:ext>
                </a:extLst>
              </a:tr>
              <a:tr h="378110">
                <a:tc rowSpan="2">
                  <a:txBody>
                    <a:bodyPr/>
                    <a:lstStyle/>
                    <a:p>
                      <a:pPr algn="just" fontAlgn="ctr"/>
                      <a:r>
                        <a:rPr lang="zh-CN" altLang="en-US" sz="900" b="0" i="0" u="none" strike="noStrike">
                          <a:solidFill>
                            <a:srgbClr val="000000"/>
                          </a:solidFill>
                          <a:effectLst/>
                          <a:latin typeface="HG丸ｺﾞｼｯｸM-PRO" panose="020F0600000000000000" pitchFamily="50" charset="-128"/>
                          <a:ea typeface="HG丸ｺﾞｼｯｸM-PRO" panose="020F0600000000000000" pitchFamily="50" charset="-128"/>
                        </a:rPr>
                        <a:t>総務担当（　）</a:t>
                      </a:r>
                    </a:p>
                  </a:txBody>
                  <a:tcPr marL="8368" marR="8368" marT="83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ctr"/>
                      <a:r>
                        <a:rPr lang="ja-JP" altLang="en-US" sz="900" b="0" i="0" u="none" strike="noStrike">
                          <a:solidFill>
                            <a:srgbClr val="000000"/>
                          </a:solidFill>
                          <a:effectLst/>
                          <a:latin typeface="HG丸ｺﾞｼｯｸM-PRO" panose="020F0600000000000000" pitchFamily="50" charset="-128"/>
                          <a:ea typeface="HG丸ｺﾞｼｯｸM-PRO" panose="020F0600000000000000" pitchFamily="50" charset="-128"/>
                        </a:rPr>
                        <a:t>建物点検・情報収集・初動対応の確認</a:t>
                      </a:r>
                    </a:p>
                  </a:txBody>
                  <a:tcPr marL="8368" marR="8368" marT="83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281621351"/>
                  </a:ext>
                </a:extLst>
              </a:tr>
              <a:tr h="378110">
                <a:tc vMerge="1">
                  <a:txBody>
                    <a:bodyPr/>
                    <a:lstStyle/>
                    <a:p>
                      <a:endParaRPr kumimoji="1" lang="ja-JP" altLang="en-US"/>
                    </a:p>
                  </a:txBody>
                  <a:tcPr/>
                </a:tc>
                <a:tc>
                  <a:txBody>
                    <a:bodyPr/>
                    <a:lstStyle/>
                    <a:p>
                      <a:pPr algn="just" fontAlgn="ctr"/>
                      <a:r>
                        <a:rPr lang="ja-JP" altLang="en-US" sz="900" b="0" i="0" u="none" strike="noStrike">
                          <a:solidFill>
                            <a:srgbClr val="000000"/>
                          </a:solidFill>
                          <a:effectLst/>
                          <a:latin typeface="HG丸ｺﾞｼｯｸM-PRO" panose="020F0600000000000000" pitchFamily="50" charset="-128"/>
                          <a:ea typeface="HG丸ｺﾞｼｯｸM-PRO" panose="020F0600000000000000" pitchFamily="50" charset="-128"/>
                        </a:rPr>
                        <a:t>必要物資の確認</a:t>
                      </a:r>
                    </a:p>
                  </a:txBody>
                  <a:tcPr marL="8368" marR="8368" marT="83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83349014"/>
                  </a:ext>
                </a:extLst>
              </a:tr>
              <a:tr h="378110">
                <a:tc rowSpan="2">
                  <a:txBody>
                    <a:bodyPr/>
                    <a:lstStyle/>
                    <a:p>
                      <a:pPr algn="just" fontAlgn="ctr"/>
                      <a:r>
                        <a:rPr lang="ja-JP" altLang="en-US" sz="900" b="0" i="0" u="none" strike="noStrike">
                          <a:solidFill>
                            <a:srgbClr val="000000"/>
                          </a:solidFill>
                          <a:effectLst/>
                          <a:latin typeface="HG丸ｺﾞｼｯｸM-PRO" panose="020F0600000000000000" pitchFamily="50" charset="-128"/>
                          <a:ea typeface="HG丸ｺﾞｼｯｸM-PRO" panose="020F0600000000000000" pitchFamily="50" charset="-128"/>
                        </a:rPr>
                        <a:t>安否確認担当（　）</a:t>
                      </a:r>
                    </a:p>
                  </a:txBody>
                  <a:tcPr marL="8368" marR="8368" marT="83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ctr"/>
                      <a:r>
                        <a:rPr lang="ja-JP" altLang="en-US" sz="900" b="0" i="0" u="none" strike="noStrike">
                          <a:solidFill>
                            <a:srgbClr val="000000"/>
                          </a:solidFill>
                          <a:effectLst/>
                          <a:latin typeface="HG丸ｺﾞｼｯｸM-PRO" panose="020F0600000000000000" pitchFamily="50" charset="-128"/>
                          <a:ea typeface="HG丸ｺﾞｼｯｸM-PRO" panose="020F0600000000000000" pitchFamily="50" charset="-128"/>
                        </a:rPr>
                        <a:t>利用者の安否確認</a:t>
                      </a:r>
                    </a:p>
                  </a:txBody>
                  <a:tcPr marL="8368" marR="8368" marT="83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482143840"/>
                  </a:ext>
                </a:extLst>
              </a:tr>
              <a:tr h="378110">
                <a:tc vMerge="1">
                  <a:txBody>
                    <a:bodyPr/>
                    <a:lstStyle/>
                    <a:p>
                      <a:endParaRPr kumimoji="1" lang="ja-JP" altLang="en-US"/>
                    </a:p>
                  </a:txBody>
                  <a:tcPr/>
                </a:tc>
                <a:tc>
                  <a:txBody>
                    <a:bodyPr/>
                    <a:lstStyle/>
                    <a:p>
                      <a:pPr algn="just" fontAlgn="ctr"/>
                      <a:r>
                        <a:rPr lang="ja-JP" altLang="en-US" sz="900" b="0" i="0" u="none" strike="noStrike">
                          <a:solidFill>
                            <a:srgbClr val="000000"/>
                          </a:solidFill>
                          <a:effectLst/>
                          <a:latin typeface="HG丸ｺﾞｼｯｸM-PRO" panose="020F0600000000000000" pitchFamily="50" charset="-128"/>
                          <a:ea typeface="HG丸ｺﾞｼｯｸM-PRO" panose="020F0600000000000000" pitchFamily="50" charset="-128"/>
                        </a:rPr>
                        <a:t>職員の安否確認と参集状況の確認</a:t>
                      </a:r>
                    </a:p>
                  </a:txBody>
                  <a:tcPr marL="8368" marR="8368" marT="83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0106562"/>
                  </a:ext>
                </a:extLst>
              </a:tr>
              <a:tr h="378110">
                <a:tc rowSpan="2">
                  <a:txBody>
                    <a:bodyPr/>
                    <a:lstStyle/>
                    <a:p>
                      <a:pPr algn="just" fontAlgn="ctr"/>
                      <a:r>
                        <a:rPr lang="zh-CN" altLang="en-US" sz="900" b="0" i="0" u="none" strike="noStrike">
                          <a:solidFill>
                            <a:srgbClr val="000000"/>
                          </a:solidFill>
                          <a:effectLst/>
                          <a:latin typeface="HG丸ｺﾞｼｯｸM-PRO" panose="020F0600000000000000" pitchFamily="50" charset="-128"/>
                          <a:ea typeface="HG丸ｺﾞｼｯｸM-PRO" panose="020F0600000000000000" pitchFamily="50" charset="-128"/>
                        </a:rPr>
                        <a:t>福祉避難所担当（　）</a:t>
                      </a:r>
                    </a:p>
                  </a:txBody>
                  <a:tcPr marL="8368" marR="8368" marT="83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ctr"/>
                      <a:r>
                        <a:rPr lang="ja-JP" altLang="en-US" sz="900" b="0" i="0" u="none" strike="noStrike">
                          <a:solidFill>
                            <a:srgbClr val="000000"/>
                          </a:solidFill>
                          <a:effectLst/>
                          <a:latin typeface="HG丸ｺﾞｼｯｸM-PRO" panose="020F0600000000000000" pitchFamily="50" charset="-128"/>
                          <a:ea typeface="HG丸ｺﾞｼｯｸM-PRO" panose="020F0600000000000000" pitchFamily="50" charset="-128"/>
                        </a:rPr>
                        <a:t>福祉避難避難所の設置</a:t>
                      </a:r>
                    </a:p>
                  </a:txBody>
                  <a:tcPr marL="8368" marR="8368" marT="83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264896075"/>
                  </a:ext>
                </a:extLst>
              </a:tr>
              <a:tr h="378110">
                <a:tc vMerge="1">
                  <a:txBody>
                    <a:bodyPr/>
                    <a:lstStyle/>
                    <a:p>
                      <a:endParaRPr kumimoji="1" lang="ja-JP" altLang="en-US"/>
                    </a:p>
                  </a:txBody>
                  <a:tcPr/>
                </a:tc>
                <a:tc>
                  <a:txBody>
                    <a:bodyPr/>
                    <a:lstStyle/>
                    <a:p>
                      <a:pPr algn="just" fontAlgn="ctr"/>
                      <a:r>
                        <a:rPr lang="ja-JP" altLang="en-US" sz="9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8368" marR="8368" marT="83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133816"/>
                  </a:ext>
                </a:extLst>
              </a:tr>
              <a:tr h="378110">
                <a:tc>
                  <a:txBody>
                    <a:bodyPr/>
                    <a:lstStyle/>
                    <a:p>
                      <a:pPr algn="just" fontAlgn="ctr"/>
                      <a:r>
                        <a:rPr lang="zh-CN" altLang="en-US" sz="900" b="0" i="0" u="none" strike="noStrike">
                          <a:solidFill>
                            <a:srgbClr val="000000"/>
                          </a:solidFill>
                          <a:effectLst/>
                          <a:latin typeface="HG丸ｺﾞｼｯｸM-PRO" panose="020F0600000000000000" pitchFamily="50" charset="-128"/>
                          <a:ea typeface="HG丸ｺﾞｼｯｸM-PRO" panose="020F0600000000000000" pitchFamily="50" charset="-128"/>
                        </a:rPr>
                        <a:t>事業担当（　）</a:t>
                      </a:r>
                    </a:p>
                  </a:txBody>
                  <a:tcPr marL="8368" marR="8368" marT="83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ctr"/>
                      <a:r>
                        <a:rPr lang="ja-JP" altLang="en-US" sz="900" b="0" i="0" u="none" strike="noStrike">
                          <a:solidFill>
                            <a:srgbClr val="000000"/>
                          </a:solidFill>
                          <a:effectLst/>
                          <a:latin typeface="HG丸ｺﾞｼｯｸM-PRO" panose="020F0600000000000000" pitchFamily="50" charset="-128"/>
                          <a:ea typeface="HG丸ｺﾞｼｯｸM-PRO" panose="020F0600000000000000" pitchFamily="50" charset="-128"/>
                        </a:rPr>
                        <a:t>事業再開に向けての準備</a:t>
                      </a:r>
                    </a:p>
                  </a:txBody>
                  <a:tcPr marL="8368" marR="8368" marT="83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0398500"/>
                  </a:ext>
                </a:extLst>
              </a:tr>
              <a:tr h="378110">
                <a:tc>
                  <a:txBody>
                    <a:bodyPr/>
                    <a:lstStyle/>
                    <a:p>
                      <a:pPr algn="just" fontAlgn="ctr"/>
                      <a:r>
                        <a:rPr lang="zh-CN" altLang="en-US" sz="900" b="0" i="0" u="none" strike="noStrike">
                          <a:solidFill>
                            <a:srgbClr val="000000"/>
                          </a:solidFill>
                          <a:effectLst/>
                          <a:latin typeface="HG丸ｺﾞｼｯｸM-PRO" panose="020F0600000000000000" pitchFamily="50" charset="-128"/>
                          <a:ea typeface="HG丸ｺﾞｼｯｸM-PRO" panose="020F0600000000000000" pitchFamily="50" charset="-128"/>
                        </a:rPr>
                        <a:t>応急救護担当（　）</a:t>
                      </a:r>
                    </a:p>
                  </a:txBody>
                  <a:tcPr marL="8368" marR="8368" marT="83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ctr"/>
                      <a:r>
                        <a:rPr lang="ja-JP" altLang="en-US" sz="900" b="0" i="0" u="none" strike="noStrike">
                          <a:solidFill>
                            <a:srgbClr val="000000"/>
                          </a:solidFill>
                          <a:effectLst/>
                          <a:latin typeface="HG丸ｺﾞｼｯｸM-PRO" panose="020F0600000000000000" pitchFamily="50" charset="-128"/>
                          <a:ea typeface="HG丸ｺﾞｼｯｸM-PRO" panose="020F0600000000000000" pitchFamily="50" charset="-128"/>
                        </a:rPr>
                        <a:t>負傷者に対する応急処置</a:t>
                      </a:r>
                    </a:p>
                  </a:txBody>
                  <a:tcPr marL="8368" marR="8368" marT="83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40018109"/>
                  </a:ext>
                </a:extLst>
              </a:tr>
              <a:tr h="378110">
                <a:tc gridSpan="2">
                  <a:txBody>
                    <a:bodyPr/>
                    <a:lstStyle/>
                    <a:p>
                      <a:pPr algn="just" fontAlgn="ctr"/>
                      <a:r>
                        <a:rPr lang="ja-JP" altLang="en-US" sz="900" b="0" i="0" u="none" strike="noStrike" dirty="0">
                          <a:solidFill>
                            <a:srgbClr val="000000"/>
                          </a:solidFill>
                          <a:effectLst/>
                          <a:latin typeface="HG丸ｺﾞｼｯｸM-PRO" panose="020F0600000000000000" pitchFamily="50" charset="-128"/>
                          <a:ea typeface="HG丸ｺﾞｼｯｸM-PRO" panose="020F0600000000000000" pitchFamily="50" charset="-128"/>
                        </a:rPr>
                        <a:t>指揮命令者不在の時は、その場にいる人（複数の場合はその場の上位者）が判断する。</a:t>
                      </a:r>
                    </a:p>
                  </a:txBody>
                  <a:tcPr marL="8368" marR="8368" marT="83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704780289"/>
                  </a:ext>
                </a:extLst>
              </a:tr>
            </a:tbl>
          </a:graphicData>
        </a:graphic>
      </p:graphicFrame>
      <p:sp>
        <p:nvSpPr>
          <p:cNvPr id="4" name="テキスト ボックス 3">
            <a:extLst>
              <a:ext uri="{FF2B5EF4-FFF2-40B4-BE49-F238E27FC236}">
                <a16:creationId xmlns:a16="http://schemas.microsoft.com/office/drawing/2014/main" id="{A98D5EE9-C539-479D-B87F-9931AD9E5607}"/>
              </a:ext>
            </a:extLst>
          </p:cNvPr>
          <p:cNvSpPr txBox="1"/>
          <p:nvPr/>
        </p:nvSpPr>
        <p:spPr>
          <a:xfrm>
            <a:off x="728133" y="1151467"/>
            <a:ext cx="3234267" cy="369332"/>
          </a:xfrm>
          <a:prstGeom prst="rect">
            <a:avLst/>
          </a:prstGeom>
          <a:noFill/>
        </p:spPr>
        <p:txBody>
          <a:bodyPr wrap="square" rtlCol="0">
            <a:spAutoFit/>
          </a:bodyPr>
          <a:lstStyle/>
          <a:p>
            <a:r>
              <a:rPr kumimoji="1" lang="ja-JP" altLang="en-US" dirty="0"/>
              <a:t>下記の人員がそろっているか</a:t>
            </a:r>
          </a:p>
        </p:txBody>
      </p:sp>
    </p:spTree>
    <p:extLst>
      <p:ext uri="{BB962C8B-B14F-4D97-AF65-F5344CB8AC3E}">
        <p14:creationId xmlns:p14="http://schemas.microsoft.com/office/powerpoint/2010/main" val="3059773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CC987B62-22A9-4F2F-A1CB-6934A886F0F1}"/>
              </a:ext>
            </a:extLst>
          </p:cNvPr>
          <p:cNvSpPr/>
          <p:nvPr/>
        </p:nvSpPr>
        <p:spPr>
          <a:xfrm>
            <a:off x="558800" y="359602"/>
            <a:ext cx="1803400" cy="369332"/>
          </a:xfrm>
          <a:prstGeom prst="rect">
            <a:avLst/>
          </a:prstGeom>
        </p:spPr>
        <p:txBody>
          <a:bodyPr wrap="square">
            <a:spAutoFit/>
          </a:bodyPr>
          <a:lstStyle/>
          <a:p>
            <a:r>
              <a:rPr lang="ja-JP" altLang="en-US" dirty="0">
                <a:latin typeface="HG丸ｺﾞｼｯｸM-PRO" panose="020F0600000000000000" pitchFamily="50" charset="-128"/>
                <a:ea typeface="HG丸ｺﾞｼｯｸM-PRO" panose="020F0600000000000000" pitchFamily="50" charset="-128"/>
              </a:rPr>
              <a:t>②会議の持ち方</a:t>
            </a:r>
          </a:p>
        </p:txBody>
      </p:sp>
      <p:sp>
        <p:nvSpPr>
          <p:cNvPr id="4" name="テキスト ボックス 3">
            <a:extLst>
              <a:ext uri="{FF2B5EF4-FFF2-40B4-BE49-F238E27FC236}">
                <a16:creationId xmlns:a16="http://schemas.microsoft.com/office/drawing/2014/main" id="{5287C2B5-FBE1-42DB-9728-AA5680569265}"/>
              </a:ext>
            </a:extLst>
          </p:cNvPr>
          <p:cNvSpPr txBox="1"/>
          <p:nvPr/>
        </p:nvSpPr>
        <p:spPr>
          <a:xfrm>
            <a:off x="846665" y="922867"/>
            <a:ext cx="4351867" cy="369332"/>
          </a:xfrm>
          <a:prstGeom prst="rect">
            <a:avLst/>
          </a:prstGeom>
          <a:noFill/>
        </p:spPr>
        <p:txBody>
          <a:bodyPr wrap="square" rtlCol="0">
            <a:spAutoFit/>
          </a:bodyPr>
          <a:lstStyle/>
          <a:p>
            <a:r>
              <a:rPr kumimoji="1" lang="ja-JP" altLang="en-US" dirty="0"/>
              <a:t>会議については以下のとおりとする</a:t>
            </a:r>
          </a:p>
        </p:txBody>
      </p:sp>
      <p:sp>
        <p:nvSpPr>
          <p:cNvPr id="6" name="テキスト ボックス 5">
            <a:extLst>
              <a:ext uri="{FF2B5EF4-FFF2-40B4-BE49-F238E27FC236}">
                <a16:creationId xmlns:a16="http://schemas.microsoft.com/office/drawing/2014/main" id="{16AEE096-3DE4-452B-B0CD-4082CBB769C6}"/>
              </a:ext>
            </a:extLst>
          </p:cNvPr>
          <p:cNvSpPr txBox="1"/>
          <p:nvPr/>
        </p:nvSpPr>
        <p:spPr>
          <a:xfrm>
            <a:off x="1060406" y="1497363"/>
            <a:ext cx="9277911" cy="2308324"/>
          </a:xfrm>
          <a:prstGeom prst="rect">
            <a:avLst/>
          </a:prstGeom>
          <a:noFill/>
          <a:ln w="19050">
            <a:solidFill>
              <a:schemeClr val="accent1"/>
            </a:solidFill>
          </a:ln>
        </p:spPr>
        <p:txBody>
          <a:bodyPr wrap="square" rtlCol="0">
            <a:spAutoFit/>
          </a:bodyPr>
          <a:lstStyle/>
          <a:p>
            <a:r>
              <a:rPr lang="ja-JP" altLang="en-US" dirty="0"/>
              <a:t>午前</a:t>
            </a:r>
            <a:r>
              <a:rPr lang="en-US" altLang="ja-JP" dirty="0"/>
              <a:t>9</a:t>
            </a:r>
            <a:r>
              <a:rPr lang="ja-JP" altLang="en-US" dirty="0"/>
              <a:t>：</a:t>
            </a:r>
            <a:r>
              <a:rPr lang="en-US" altLang="ja-JP" dirty="0"/>
              <a:t>00</a:t>
            </a:r>
            <a:r>
              <a:rPr lang="ja-JP" altLang="en-US" dirty="0"/>
              <a:t>　全体ミーティング　１日の行動目標を掲げ、全体合意を得る</a:t>
            </a:r>
            <a:endParaRPr lang="en-US" altLang="ja-JP" dirty="0"/>
          </a:p>
          <a:p>
            <a:endParaRPr kumimoji="1" lang="en-US" altLang="ja-JP" dirty="0"/>
          </a:p>
          <a:p>
            <a:r>
              <a:rPr lang="ja-JP" altLang="en-US" dirty="0"/>
              <a:t>午前</a:t>
            </a:r>
            <a:r>
              <a:rPr lang="en-US" altLang="ja-JP" dirty="0"/>
              <a:t>9</a:t>
            </a:r>
            <a:r>
              <a:rPr lang="ja-JP" altLang="en-US" dirty="0"/>
              <a:t>：</a:t>
            </a:r>
            <a:r>
              <a:rPr lang="en-US" altLang="ja-JP" dirty="0"/>
              <a:t>30</a:t>
            </a:r>
            <a:r>
              <a:rPr lang="ja-JP" altLang="en-US" dirty="0"/>
              <a:t>　各部門ミーティング　部門ごとの１日の計画を発表</a:t>
            </a:r>
            <a:endParaRPr lang="en-US" altLang="ja-JP" dirty="0"/>
          </a:p>
          <a:p>
            <a:endParaRPr lang="en-US" altLang="ja-JP" dirty="0"/>
          </a:p>
          <a:p>
            <a:r>
              <a:rPr lang="ja-JP" altLang="en-US" dirty="0"/>
              <a:t>午後</a:t>
            </a:r>
            <a:r>
              <a:rPr lang="en-US" altLang="ja-JP" dirty="0"/>
              <a:t>4</a:t>
            </a:r>
            <a:r>
              <a:rPr lang="ja-JP" altLang="en-US" dirty="0"/>
              <a:t>：</a:t>
            </a:r>
            <a:r>
              <a:rPr lang="en-US" altLang="ja-JP" dirty="0"/>
              <a:t>00</a:t>
            </a:r>
            <a:r>
              <a:rPr lang="ja-JP" altLang="en-US" dirty="0"/>
              <a:t>　各部門ミーテング　　部門ごとに作業の進捗状況確認と課題の提起</a:t>
            </a:r>
            <a:endParaRPr lang="en-US" altLang="ja-JP" dirty="0"/>
          </a:p>
          <a:p>
            <a:endParaRPr lang="en-US" altLang="ja-JP" dirty="0"/>
          </a:p>
          <a:p>
            <a:r>
              <a:rPr lang="ja-JP" altLang="en-US" dirty="0"/>
              <a:t>午後</a:t>
            </a:r>
            <a:r>
              <a:rPr lang="en-US" altLang="ja-JP" dirty="0"/>
              <a:t>5</a:t>
            </a:r>
            <a:r>
              <a:rPr lang="ja-JP" altLang="en-US" dirty="0"/>
              <a:t>：</a:t>
            </a:r>
            <a:r>
              <a:rPr lang="en-US" altLang="ja-JP" dirty="0"/>
              <a:t>00</a:t>
            </a:r>
            <a:r>
              <a:rPr lang="ja-JP" altLang="en-US" dirty="0"/>
              <a:t>　全体ミーティング　１日の成果の発表と課題の検討</a:t>
            </a:r>
            <a:endParaRPr kumimoji="1" lang="en-US" altLang="ja-JP" dirty="0"/>
          </a:p>
          <a:p>
            <a:endParaRPr kumimoji="1" lang="ja-JP" altLang="en-US" dirty="0"/>
          </a:p>
        </p:txBody>
      </p:sp>
    </p:spTree>
    <p:extLst>
      <p:ext uri="{BB962C8B-B14F-4D97-AF65-F5344CB8AC3E}">
        <p14:creationId xmlns:p14="http://schemas.microsoft.com/office/powerpoint/2010/main" val="27097224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7A657DF1-06CB-4350-A67E-28ED12C55324}"/>
              </a:ext>
            </a:extLst>
          </p:cNvPr>
          <p:cNvSpPr/>
          <p:nvPr/>
        </p:nvSpPr>
        <p:spPr>
          <a:xfrm>
            <a:off x="560443" y="281001"/>
            <a:ext cx="5493812" cy="369332"/>
          </a:xfrm>
          <a:prstGeom prst="rect">
            <a:avLst/>
          </a:prstGeom>
        </p:spPr>
        <p:txBody>
          <a:bodyPr wrap="none">
            <a:spAutoFit/>
          </a:bodyPr>
          <a:lstStyle/>
          <a:p>
            <a:r>
              <a:rPr lang="ja-JP" altLang="en-US" dirty="0">
                <a:latin typeface="HG丸ｺﾞｼｯｸM-PRO" panose="020F0600000000000000" pitchFamily="50" charset="-128"/>
                <a:ea typeface="HG丸ｺﾞｼｯｸM-PRO" panose="020F0600000000000000" pitchFamily="50" charset="-128"/>
              </a:rPr>
              <a:t>③備蓄物資の確認と使用、不足物資の調達について</a:t>
            </a:r>
          </a:p>
        </p:txBody>
      </p:sp>
      <p:graphicFrame>
        <p:nvGraphicFramePr>
          <p:cNvPr id="5" name="表 4">
            <a:extLst>
              <a:ext uri="{FF2B5EF4-FFF2-40B4-BE49-F238E27FC236}">
                <a16:creationId xmlns:a16="http://schemas.microsoft.com/office/drawing/2014/main" id="{FCA06496-4495-41DB-90C6-CB483E1D982A}"/>
              </a:ext>
            </a:extLst>
          </p:cNvPr>
          <p:cNvGraphicFramePr>
            <a:graphicFrameLocks noGrp="1"/>
          </p:cNvGraphicFramePr>
          <p:nvPr>
            <p:extLst>
              <p:ext uri="{D42A27DB-BD31-4B8C-83A1-F6EECF244321}">
                <p14:modId xmlns:p14="http://schemas.microsoft.com/office/powerpoint/2010/main" val="989420235"/>
              </p:ext>
            </p:extLst>
          </p:nvPr>
        </p:nvGraphicFramePr>
        <p:xfrm>
          <a:off x="560443" y="724610"/>
          <a:ext cx="5252528" cy="5769505"/>
        </p:xfrm>
        <a:graphic>
          <a:graphicData uri="http://schemas.openxmlformats.org/drawingml/2006/table">
            <a:tbl>
              <a:tblPr/>
              <a:tblGrid>
                <a:gridCol w="533904">
                  <a:extLst>
                    <a:ext uri="{9D8B030D-6E8A-4147-A177-3AD203B41FA5}">
                      <a16:colId xmlns:a16="http://schemas.microsoft.com/office/drawing/2014/main" val="1816486957"/>
                    </a:ext>
                  </a:extLst>
                </a:gridCol>
                <a:gridCol w="3640929">
                  <a:extLst>
                    <a:ext uri="{9D8B030D-6E8A-4147-A177-3AD203B41FA5}">
                      <a16:colId xmlns:a16="http://schemas.microsoft.com/office/drawing/2014/main" val="926910784"/>
                    </a:ext>
                  </a:extLst>
                </a:gridCol>
                <a:gridCol w="533904">
                  <a:extLst>
                    <a:ext uri="{9D8B030D-6E8A-4147-A177-3AD203B41FA5}">
                      <a16:colId xmlns:a16="http://schemas.microsoft.com/office/drawing/2014/main" val="3253793417"/>
                    </a:ext>
                  </a:extLst>
                </a:gridCol>
                <a:gridCol w="543791">
                  <a:extLst>
                    <a:ext uri="{9D8B030D-6E8A-4147-A177-3AD203B41FA5}">
                      <a16:colId xmlns:a16="http://schemas.microsoft.com/office/drawing/2014/main" val="2254119218"/>
                    </a:ext>
                  </a:extLst>
                </a:gridCol>
              </a:tblGrid>
              <a:tr h="164843">
                <a:tc>
                  <a:txBody>
                    <a:bodyPr/>
                    <a:lstStyle/>
                    <a:p>
                      <a:pPr algn="l" fontAlgn="ctr"/>
                      <a:endPar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endParaRPr>
                    </a:p>
                  </a:txBody>
                  <a:tcPr marL="4920" marR="4920" marT="4920" marB="0" anchor="ctr">
                    <a:lnL>
                      <a:noFill/>
                    </a:lnL>
                    <a:lnR>
                      <a:noFill/>
                    </a:lnR>
                    <a:lnT>
                      <a:noFill/>
                    </a:lnT>
                    <a:lnB>
                      <a:noFill/>
                    </a:lnB>
                  </a:tcPr>
                </a:tc>
                <a:tc>
                  <a:txBody>
                    <a:bodyPr/>
                    <a:lstStyle/>
                    <a:p>
                      <a:pPr algn="l" fontAlgn="ctr"/>
                      <a:r>
                        <a:rPr lang="zh-TW" altLang="en-US" sz="700" b="1" i="0" u="none" strike="noStrike">
                          <a:solidFill>
                            <a:srgbClr val="000000"/>
                          </a:solidFill>
                          <a:effectLst/>
                          <a:latin typeface="HGP創英角ﾎﾟｯﾌﾟ体" panose="040B0A00000000000000" pitchFamily="50" charset="-128"/>
                          <a:ea typeface="HGP創英角ﾎﾟｯﾌﾟ体" panose="040B0A00000000000000" pitchFamily="50" charset="-128"/>
                        </a:rPr>
                        <a:t>備蓄品一覧表</a:t>
                      </a:r>
                    </a:p>
                  </a:txBody>
                  <a:tcPr marL="4920" marR="4920" marT="492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endParaRPr>
                    </a:p>
                  </a:txBody>
                  <a:tcPr marL="4920" marR="4920" marT="492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endParaRPr>
                    </a:p>
                  </a:txBody>
                  <a:tcPr marL="4920" marR="4920" marT="4920" marB="0" anchor="ctr">
                    <a:lnL>
                      <a:noFill/>
                    </a:lnL>
                    <a:lnR>
                      <a:noFill/>
                    </a:lnR>
                    <a:lnT>
                      <a:noFill/>
                    </a:lnT>
                    <a:lnB>
                      <a:noFill/>
                    </a:lnB>
                  </a:tcPr>
                </a:tc>
                <a:extLst>
                  <a:ext uri="{0D108BD9-81ED-4DB2-BD59-A6C34878D82A}">
                    <a16:rowId xmlns:a16="http://schemas.microsoft.com/office/drawing/2014/main" val="4266066027"/>
                  </a:ext>
                </a:extLst>
              </a:tr>
              <a:tr h="164843">
                <a:tc>
                  <a:txBody>
                    <a:bodyPr/>
                    <a:lstStyle/>
                    <a:p>
                      <a:pPr algn="l" fontAlgn="ctr"/>
                      <a:endPar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endParaRPr>
                    </a:p>
                  </a:txBody>
                  <a:tcPr marL="4920" marR="4920" marT="492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endParaRPr>
                    </a:p>
                  </a:txBody>
                  <a:tcPr marL="4920" marR="4920" marT="492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endParaRPr>
                    </a:p>
                  </a:txBody>
                  <a:tcPr marL="4920" marR="4920" marT="492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endParaRPr>
                    </a:p>
                  </a:txBody>
                  <a:tcPr marL="4920" marR="4920" marT="4920" marB="0" anchor="ctr">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385902"/>
                  </a:ext>
                </a:extLst>
              </a:tr>
              <a:tr h="164843">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区分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名称（目安の数量）</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確認</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数量</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2236598"/>
                  </a:ext>
                </a:extLst>
              </a:tr>
              <a:tr h="164843">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情報収集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携帯用ラジオ（電池２回分）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1125688"/>
                  </a:ext>
                </a:extLst>
              </a:tr>
              <a:tr h="164843">
                <a:tc rowSpan="5">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避難用具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ヘルメット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71264403"/>
                  </a:ext>
                </a:extLst>
              </a:tr>
              <a:tr h="164843">
                <a:tc vMerge="1">
                  <a:txBody>
                    <a:bodyPr/>
                    <a:lstStyle/>
                    <a:p>
                      <a:endParaRPr kumimoji="1" lang="ja-JP" altLang="en-US"/>
                    </a:p>
                  </a:txBody>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軍手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47908262"/>
                  </a:ext>
                </a:extLst>
              </a:tr>
              <a:tr h="164843">
                <a:tc vMerge="1">
                  <a:txBody>
                    <a:bodyPr/>
                    <a:lstStyle/>
                    <a:p>
                      <a:endParaRPr kumimoji="1" lang="ja-JP" altLang="en-US"/>
                    </a:p>
                  </a:txBody>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非常用の笛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11110215"/>
                  </a:ext>
                </a:extLst>
              </a:tr>
              <a:tr h="164843">
                <a:tc vMerge="1">
                  <a:txBody>
                    <a:bodyPr/>
                    <a:lstStyle/>
                    <a:p>
                      <a:endParaRPr kumimoji="1" lang="ja-JP" altLang="en-US"/>
                    </a:p>
                  </a:txBody>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拡声器、メガホン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74842405"/>
                  </a:ext>
                </a:extLst>
              </a:tr>
              <a:tr h="164843">
                <a:tc vMerge="1">
                  <a:txBody>
                    <a:bodyPr/>
                    <a:lstStyle/>
                    <a:p>
                      <a:endParaRPr kumimoji="1" lang="ja-JP" altLang="en-US"/>
                    </a:p>
                  </a:txBody>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ゴムボート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529901"/>
                  </a:ext>
                </a:extLst>
              </a:tr>
              <a:tr h="164843">
                <a:tc rowSpan="4">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移送用具</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車いす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5864504"/>
                  </a:ext>
                </a:extLst>
              </a:tr>
              <a:tr h="164843">
                <a:tc vMerge="1">
                  <a:txBody>
                    <a:bodyPr/>
                    <a:lstStyle/>
                    <a:p>
                      <a:endParaRPr kumimoji="1" lang="ja-JP" altLang="en-US"/>
                    </a:p>
                  </a:txBody>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ストレッチャー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1788911"/>
                  </a:ext>
                </a:extLst>
              </a:tr>
              <a:tr h="164843">
                <a:tc vMerge="1">
                  <a:txBody>
                    <a:bodyPr/>
                    <a:lstStyle/>
                    <a:p>
                      <a:endParaRPr kumimoji="1" lang="ja-JP" altLang="en-US"/>
                    </a:p>
                  </a:txBody>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担架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38656227"/>
                  </a:ext>
                </a:extLst>
              </a:tr>
              <a:tr h="164843">
                <a:tc vMerge="1">
                  <a:txBody>
                    <a:bodyPr/>
                    <a:lstStyle/>
                    <a:p>
                      <a:endParaRPr kumimoji="1" lang="ja-JP" altLang="en-US"/>
                    </a:p>
                  </a:txBody>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おんぶ紐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74738684"/>
                  </a:ext>
                </a:extLst>
              </a:tr>
              <a:tr h="164843">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救命機材</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バール、ノコギリ、スコップ、ハンマー等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59731944"/>
                  </a:ext>
                </a:extLst>
              </a:tr>
              <a:tr h="164843">
                <a:tc rowSpan="6">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代替設備</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自家発電機と燃料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76255042"/>
                  </a:ext>
                </a:extLst>
              </a:tr>
              <a:tr h="164843">
                <a:tc vMerge="1">
                  <a:txBody>
                    <a:bodyPr/>
                    <a:lstStyle/>
                    <a:p>
                      <a:endParaRPr kumimoji="1" lang="ja-JP" altLang="en-US"/>
                    </a:p>
                  </a:txBody>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懐中電灯と電池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19889601"/>
                  </a:ext>
                </a:extLst>
              </a:tr>
              <a:tr h="164843">
                <a:tc vMerge="1">
                  <a:txBody>
                    <a:bodyPr/>
                    <a:lstStyle/>
                    <a:p>
                      <a:endParaRPr kumimoji="1" lang="ja-JP" altLang="en-US"/>
                    </a:p>
                  </a:txBody>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ランタン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4835441"/>
                  </a:ext>
                </a:extLst>
              </a:tr>
              <a:tr h="164843">
                <a:tc vMerge="1">
                  <a:txBody>
                    <a:bodyPr/>
                    <a:lstStyle/>
                    <a:p>
                      <a:endParaRPr kumimoji="1" lang="ja-JP" altLang="en-US"/>
                    </a:p>
                  </a:txBody>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石油ストーブと燃料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11545044"/>
                  </a:ext>
                </a:extLst>
              </a:tr>
              <a:tr h="164843">
                <a:tc vMerge="1">
                  <a:txBody>
                    <a:bodyPr/>
                    <a:lstStyle/>
                    <a:p>
                      <a:endParaRPr kumimoji="1" lang="ja-JP" altLang="en-US"/>
                    </a:p>
                  </a:txBody>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携帯電話の充電器（手回し式、乾電池式、シガーソケット式など）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1012334"/>
                  </a:ext>
                </a:extLst>
              </a:tr>
              <a:tr h="164843">
                <a:tc vMerge="1">
                  <a:txBody>
                    <a:bodyPr/>
                    <a:lstStyle/>
                    <a:p>
                      <a:endParaRPr kumimoji="1" lang="ja-JP" altLang="en-US"/>
                    </a:p>
                  </a:txBody>
                  <a:tcPr/>
                </a:tc>
                <a:tc>
                  <a:txBody>
                    <a:bodyPr/>
                    <a:lstStyle/>
                    <a:p>
                      <a:pPr algn="l" fontAlgn="ctr"/>
                      <a:r>
                        <a:rPr lang="zh-TW"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衛星電話、無線機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57183489"/>
                  </a:ext>
                </a:extLst>
              </a:tr>
              <a:tr h="164843">
                <a:tc rowSpan="14">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生活用品</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非常食料（流動食なども）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50898491"/>
                  </a:ext>
                </a:extLst>
              </a:tr>
              <a:tr h="164843">
                <a:tc vMerge="1">
                  <a:txBody>
                    <a:bodyPr/>
                    <a:lstStyle/>
                    <a:p>
                      <a:endParaRPr kumimoji="1" lang="ja-JP" altLang="en-US"/>
                    </a:p>
                  </a:txBody>
                  <a:tcPr/>
                </a:tc>
                <a:tc>
                  <a:txBody>
                    <a:bodyPr/>
                    <a:lstStyle/>
                    <a:p>
                      <a:pPr algn="l" fontAlgn="ctr"/>
                      <a:r>
                        <a:rPr lang="zh-TW"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飲料水（１人１日２</a:t>
                      </a:r>
                      <a:r>
                        <a:rPr lang="en-US" altLang="zh-TW"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a:t>
                      </a:r>
                      <a:r>
                        <a:rPr lang="zh-TW"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53428571"/>
                  </a:ext>
                </a:extLst>
              </a:tr>
              <a:tr h="164843">
                <a:tc vMerge="1">
                  <a:txBody>
                    <a:bodyPr/>
                    <a:lstStyle/>
                    <a:p>
                      <a:endParaRPr kumimoji="1" lang="ja-JP" altLang="en-US"/>
                    </a:p>
                  </a:txBody>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カセットコンロ・燃料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48672975"/>
                  </a:ext>
                </a:extLst>
              </a:tr>
              <a:tr h="164843">
                <a:tc vMerge="1">
                  <a:txBody>
                    <a:bodyPr/>
                    <a:lstStyle/>
                    <a:p>
                      <a:endParaRPr kumimoji="1" lang="ja-JP" altLang="en-US"/>
                    </a:p>
                  </a:txBody>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使い捨て食器、割り箸など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033634"/>
                  </a:ext>
                </a:extLst>
              </a:tr>
              <a:tr h="164843">
                <a:tc vMerge="1">
                  <a:txBody>
                    <a:bodyPr/>
                    <a:lstStyle/>
                    <a:p>
                      <a:endParaRPr kumimoji="1" lang="ja-JP" altLang="en-US"/>
                    </a:p>
                  </a:txBody>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衛生用品（紙おむつ生理用品など）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44504622"/>
                  </a:ext>
                </a:extLst>
              </a:tr>
              <a:tr h="164843">
                <a:tc vMerge="1">
                  <a:txBody>
                    <a:bodyPr/>
                    <a:lstStyle/>
                    <a:p>
                      <a:endParaRPr kumimoji="1" lang="ja-JP" altLang="en-US"/>
                    </a:p>
                  </a:txBody>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下着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7386216"/>
                  </a:ext>
                </a:extLst>
              </a:tr>
              <a:tr h="164843">
                <a:tc vMerge="1">
                  <a:txBody>
                    <a:bodyPr/>
                    <a:lstStyle/>
                    <a:p>
                      <a:endParaRPr kumimoji="1" lang="ja-JP" altLang="en-US"/>
                    </a:p>
                  </a:txBody>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トイレットペーパー、ティッシュペーパー、ウェットティッシュ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72760164"/>
                  </a:ext>
                </a:extLst>
              </a:tr>
              <a:tr h="164843">
                <a:tc vMerge="1">
                  <a:txBody>
                    <a:bodyPr/>
                    <a:lstStyle/>
                    <a:p>
                      <a:endParaRPr kumimoji="1" lang="ja-JP" altLang="en-US"/>
                    </a:p>
                  </a:txBody>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医薬品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30890405"/>
                  </a:ext>
                </a:extLst>
              </a:tr>
              <a:tr h="164843">
                <a:tc vMerge="1">
                  <a:txBody>
                    <a:bodyPr/>
                    <a:lstStyle/>
                    <a:p>
                      <a:endParaRPr kumimoji="1" lang="ja-JP" altLang="en-US"/>
                    </a:p>
                  </a:txBody>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使い捨てカイロ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7008915"/>
                  </a:ext>
                </a:extLst>
              </a:tr>
              <a:tr h="164843">
                <a:tc vMerge="1">
                  <a:txBody>
                    <a:bodyPr/>
                    <a:lstStyle/>
                    <a:p>
                      <a:endParaRPr kumimoji="1" lang="ja-JP" altLang="en-US"/>
                    </a:p>
                  </a:txBody>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冷却シート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4068026"/>
                  </a:ext>
                </a:extLst>
              </a:tr>
              <a:tr h="164843">
                <a:tc vMerge="1">
                  <a:txBody>
                    <a:bodyPr/>
                    <a:lstStyle/>
                    <a:p>
                      <a:endParaRPr kumimoji="1" lang="ja-JP" altLang="en-US"/>
                    </a:p>
                  </a:txBody>
                  <a:tcPr/>
                </a:tc>
                <a:tc>
                  <a:txBody>
                    <a:bodyPr/>
                    <a:lstStyle/>
                    <a:p>
                      <a:pPr algn="l" fontAlgn="ctr"/>
                      <a:r>
                        <a:rPr lang="zh-TW"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寝袋（職員用）、毛布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08482302"/>
                  </a:ext>
                </a:extLst>
              </a:tr>
              <a:tr h="164843">
                <a:tc vMerge="1">
                  <a:txBody>
                    <a:bodyPr/>
                    <a:lstStyle/>
                    <a:p>
                      <a:endParaRPr kumimoji="1" lang="ja-JP" altLang="en-US"/>
                    </a:p>
                  </a:txBody>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簡易トイレ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58429028"/>
                  </a:ext>
                </a:extLst>
              </a:tr>
              <a:tr h="164843">
                <a:tc vMerge="1">
                  <a:txBody>
                    <a:bodyPr/>
                    <a:lstStyle/>
                    <a:p>
                      <a:endParaRPr kumimoji="1" lang="ja-JP" altLang="en-US"/>
                    </a:p>
                  </a:txBody>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衛生器具（体温計、血圧計など）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7024203"/>
                  </a:ext>
                </a:extLst>
              </a:tr>
              <a:tr h="164843">
                <a:tc vMerge="1">
                  <a:txBody>
                    <a:bodyPr/>
                    <a:lstStyle/>
                    <a:p>
                      <a:endParaRPr kumimoji="1" lang="ja-JP" altLang="en-US"/>
                    </a:p>
                  </a:txBody>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41200321"/>
                  </a:ext>
                </a:extLst>
              </a:tr>
              <a:tr h="164843">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救護用具</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AED、</a:t>
                      </a: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救急箱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dirty="0">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4920" marR="4920" marT="49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3002860"/>
                  </a:ext>
                </a:extLst>
              </a:tr>
            </a:tbl>
          </a:graphicData>
        </a:graphic>
      </p:graphicFrame>
      <p:graphicFrame>
        <p:nvGraphicFramePr>
          <p:cNvPr id="6" name="表 5">
            <a:extLst>
              <a:ext uri="{FF2B5EF4-FFF2-40B4-BE49-F238E27FC236}">
                <a16:creationId xmlns:a16="http://schemas.microsoft.com/office/drawing/2014/main" id="{2ABDEE0B-9C08-4790-AF69-AE6AE207468F}"/>
              </a:ext>
            </a:extLst>
          </p:cNvPr>
          <p:cNvGraphicFramePr>
            <a:graphicFrameLocks noGrp="1"/>
          </p:cNvGraphicFramePr>
          <p:nvPr>
            <p:extLst>
              <p:ext uri="{D42A27DB-BD31-4B8C-83A1-F6EECF244321}">
                <p14:modId xmlns:p14="http://schemas.microsoft.com/office/powerpoint/2010/main" val="1080275155"/>
              </p:ext>
            </p:extLst>
          </p:nvPr>
        </p:nvGraphicFramePr>
        <p:xfrm>
          <a:off x="6514582" y="2643475"/>
          <a:ext cx="4089400" cy="3850640"/>
        </p:xfrm>
        <a:graphic>
          <a:graphicData uri="http://schemas.openxmlformats.org/drawingml/2006/table">
            <a:tbl>
              <a:tblPr/>
              <a:tblGrid>
                <a:gridCol w="2082741">
                  <a:extLst>
                    <a:ext uri="{9D8B030D-6E8A-4147-A177-3AD203B41FA5}">
                      <a16:colId xmlns:a16="http://schemas.microsoft.com/office/drawing/2014/main" val="3321454250"/>
                    </a:ext>
                  </a:extLst>
                </a:gridCol>
                <a:gridCol w="941513">
                  <a:extLst>
                    <a:ext uri="{9D8B030D-6E8A-4147-A177-3AD203B41FA5}">
                      <a16:colId xmlns:a16="http://schemas.microsoft.com/office/drawing/2014/main" val="1475711717"/>
                    </a:ext>
                  </a:extLst>
                </a:gridCol>
                <a:gridCol w="1065146">
                  <a:extLst>
                    <a:ext uri="{9D8B030D-6E8A-4147-A177-3AD203B41FA5}">
                      <a16:colId xmlns:a16="http://schemas.microsoft.com/office/drawing/2014/main" val="3666755859"/>
                    </a:ext>
                  </a:extLst>
                </a:gridCol>
              </a:tblGrid>
              <a:tr h="240665">
                <a:tc>
                  <a:txBody>
                    <a:bodyPr/>
                    <a:lstStyle/>
                    <a:p>
                      <a:pPr algn="l" fontAlgn="ctr"/>
                      <a:r>
                        <a:rPr lang="ja-JP" altLang="en-US" sz="11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不足する必要物資</a:t>
                      </a:r>
                    </a:p>
                  </a:txBody>
                  <a:tcPr marL="9525" marR="9525" marT="9525" marB="0" anchor="ctr">
                    <a:lnL>
                      <a:noFill/>
                    </a:lnL>
                    <a:lnR>
                      <a:noFill/>
                    </a:lnR>
                    <a:lnT>
                      <a:noFill/>
                    </a:lnT>
                    <a:lnB>
                      <a:noFill/>
                    </a:lnB>
                  </a:tcPr>
                </a:tc>
                <a:tc>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a:noFill/>
                    </a:lnL>
                    <a:lnR>
                      <a:noFill/>
                    </a:lnR>
                    <a:lnT>
                      <a:noFill/>
                    </a:lnT>
                    <a:lnB>
                      <a:noFill/>
                    </a:lnB>
                  </a:tcPr>
                </a:tc>
                <a:tc>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a:noFill/>
                    </a:lnL>
                    <a:lnR>
                      <a:noFill/>
                    </a:lnR>
                    <a:lnT>
                      <a:noFill/>
                    </a:lnT>
                    <a:lnB>
                      <a:noFill/>
                    </a:lnB>
                  </a:tcPr>
                </a:tc>
                <a:extLst>
                  <a:ext uri="{0D108BD9-81ED-4DB2-BD59-A6C34878D82A}">
                    <a16:rowId xmlns:a16="http://schemas.microsoft.com/office/drawing/2014/main" val="1455192084"/>
                  </a:ext>
                </a:extLst>
              </a:tr>
              <a:tr h="240665">
                <a:tc>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00247446"/>
                  </a:ext>
                </a:extLst>
              </a:tr>
              <a:tr h="240665">
                <a:tc>
                  <a:txBody>
                    <a:bodyPr/>
                    <a:lstStyle/>
                    <a:p>
                      <a:pPr algn="l" fontAlgn="ctr"/>
                      <a:r>
                        <a:rPr lang="ja-JP" altLang="en-US" sz="11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品名</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数量</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備考</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570194"/>
                  </a:ext>
                </a:extLst>
              </a:tr>
              <a:tr h="240665">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76856420"/>
                  </a:ext>
                </a:extLst>
              </a:tr>
              <a:tr h="240665">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41138470"/>
                  </a:ext>
                </a:extLst>
              </a:tr>
              <a:tr h="240665">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53720158"/>
                  </a:ext>
                </a:extLst>
              </a:tr>
              <a:tr h="240665">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61515758"/>
                  </a:ext>
                </a:extLst>
              </a:tr>
              <a:tr h="240665">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267995"/>
                  </a:ext>
                </a:extLst>
              </a:tr>
              <a:tr h="240665">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93456754"/>
                  </a:ext>
                </a:extLst>
              </a:tr>
              <a:tr h="240665">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86357784"/>
                  </a:ext>
                </a:extLst>
              </a:tr>
              <a:tr h="240665">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5757824"/>
                  </a:ext>
                </a:extLst>
              </a:tr>
              <a:tr h="240665">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42661571"/>
                  </a:ext>
                </a:extLst>
              </a:tr>
              <a:tr h="240665">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9700292"/>
                  </a:ext>
                </a:extLst>
              </a:tr>
              <a:tr h="240665">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96116516"/>
                  </a:ext>
                </a:extLst>
              </a:tr>
              <a:tr h="240665">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14152812"/>
                  </a:ext>
                </a:extLst>
              </a:tr>
              <a:tr h="240665">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74360838"/>
                  </a:ext>
                </a:extLst>
              </a:tr>
            </a:tbl>
          </a:graphicData>
        </a:graphic>
      </p:graphicFrame>
      <p:sp>
        <p:nvSpPr>
          <p:cNvPr id="7" name="テキスト ボックス 6">
            <a:extLst>
              <a:ext uri="{FF2B5EF4-FFF2-40B4-BE49-F238E27FC236}">
                <a16:creationId xmlns:a16="http://schemas.microsoft.com/office/drawing/2014/main" id="{471CA460-16D8-4033-8F31-C575C9299FCE}"/>
              </a:ext>
            </a:extLst>
          </p:cNvPr>
          <p:cNvSpPr txBox="1"/>
          <p:nvPr/>
        </p:nvSpPr>
        <p:spPr>
          <a:xfrm>
            <a:off x="6514582" y="1101012"/>
            <a:ext cx="4089400" cy="646331"/>
          </a:xfrm>
          <a:prstGeom prst="rect">
            <a:avLst/>
          </a:prstGeom>
          <a:noFill/>
        </p:spPr>
        <p:txBody>
          <a:bodyPr wrap="square" rtlCol="0">
            <a:spAutoFit/>
          </a:bodyPr>
          <a:lstStyle/>
          <a:p>
            <a:r>
              <a:rPr kumimoji="1" lang="ja-JP" altLang="en-US" dirty="0">
                <a:latin typeface="HG丸ｺﾞｼｯｸM-PRO" panose="020F0600000000000000" pitchFamily="50" charset="-128"/>
                <a:ea typeface="HG丸ｺﾞｼｯｸM-PRO" panose="020F0600000000000000" pitchFamily="50" charset="-128"/>
              </a:rPr>
              <a:t>現在ある物資の確認とともに、不足する物資の洗い出しを行う。</a:t>
            </a:r>
          </a:p>
        </p:txBody>
      </p:sp>
    </p:spTree>
    <p:extLst>
      <p:ext uri="{BB962C8B-B14F-4D97-AF65-F5344CB8AC3E}">
        <p14:creationId xmlns:p14="http://schemas.microsoft.com/office/powerpoint/2010/main" val="7276923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F89288BC-B33B-4D77-8B23-36F935E6BA74}"/>
              </a:ext>
            </a:extLst>
          </p:cNvPr>
          <p:cNvSpPr/>
          <p:nvPr/>
        </p:nvSpPr>
        <p:spPr>
          <a:xfrm>
            <a:off x="183502" y="169611"/>
            <a:ext cx="6823787" cy="923330"/>
          </a:xfrm>
          <a:prstGeom prst="rect">
            <a:avLst/>
          </a:prstGeom>
        </p:spPr>
        <p:txBody>
          <a:bodyPr wrap="square">
            <a:spAutoFit/>
          </a:bodyPr>
          <a:lstStyle/>
          <a:p>
            <a:r>
              <a:rPr lang="en-US" altLang="ja-JP" dirty="0">
                <a:latin typeface="HG丸ｺﾞｼｯｸM-PRO" panose="020F0600000000000000" pitchFamily="50" charset="-128"/>
                <a:ea typeface="HG丸ｺﾞｼｯｸM-PRO" panose="020F0600000000000000" pitchFamily="50" charset="-128"/>
              </a:rPr>
              <a:t>3.</a:t>
            </a:r>
            <a:r>
              <a:rPr lang="ja-JP" altLang="en-US" dirty="0">
                <a:latin typeface="HG丸ｺﾞｼｯｸM-PRO" panose="020F0600000000000000" pitchFamily="50" charset="-128"/>
                <a:ea typeface="HG丸ｺﾞｼｯｸM-PRO" panose="020F0600000000000000" pitchFamily="50" charset="-128"/>
              </a:rPr>
              <a:t>　安否確認</a:t>
            </a:r>
          </a:p>
          <a:p>
            <a:r>
              <a:rPr lang="ja-JP" altLang="en-US" dirty="0">
                <a:latin typeface="HG丸ｺﾞｼｯｸM-PRO" panose="020F0600000000000000" pitchFamily="50" charset="-128"/>
                <a:ea typeface="HG丸ｺﾞｼｯｸM-PRO" panose="020F0600000000000000" pitchFamily="50" charset="-128"/>
              </a:rPr>
              <a:t>　　　　電話が使えるときと使えないときとに分けた対応</a:t>
            </a:r>
          </a:p>
          <a:p>
            <a:r>
              <a:rPr lang="ja-JP" altLang="en-US" dirty="0">
                <a:latin typeface="HG丸ｺﾞｼｯｸM-PRO" panose="020F0600000000000000" pitchFamily="50" charset="-128"/>
                <a:ea typeface="HG丸ｺﾞｼｯｸM-PRO" panose="020F0600000000000000" pitchFamily="50" charset="-128"/>
              </a:rPr>
              <a:t>　　　　確認すべき内容</a:t>
            </a:r>
          </a:p>
        </p:txBody>
      </p:sp>
      <p:sp>
        <p:nvSpPr>
          <p:cNvPr id="3" name="テキスト ボックス 2">
            <a:extLst>
              <a:ext uri="{FF2B5EF4-FFF2-40B4-BE49-F238E27FC236}">
                <a16:creationId xmlns:a16="http://schemas.microsoft.com/office/drawing/2014/main" id="{B0E4C99F-562A-41F1-BBA1-D89A953F916B}"/>
              </a:ext>
            </a:extLst>
          </p:cNvPr>
          <p:cNvSpPr txBox="1"/>
          <p:nvPr/>
        </p:nvSpPr>
        <p:spPr>
          <a:xfrm>
            <a:off x="872068" y="1405467"/>
            <a:ext cx="2523066" cy="369332"/>
          </a:xfrm>
          <a:prstGeom prst="rect">
            <a:avLst/>
          </a:prstGeom>
          <a:noFill/>
        </p:spPr>
        <p:txBody>
          <a:bodyPr wrap="square" rtlCol="0">
            <a:spAutoFit/>
          </a:bodyPr>
          <a:lstStyle/>
          <a:p>
            <a:r>
              <a:rPr kumimoji="1" lang="ja-JP" altLang="en-US" dirty="0"/>
              <a:t>通信手段が使えるとき</a:t>
            </a:r>
          </a:p>
        </p:txBody>
      </p:sp>
      <p:sp>
        <p:nvSpPr>
          <p:cNvPr id="4" name="テキスト ボックス 3">
            <a:extLst>
              <a:ext uri="{FF2B5EF4-FFF2-40B4-BE49-F238E27FC236}">
                <a16:creationId xmlns:a16="http://schemas.microsoft.com/office/drawing/2014/main" id="{04A077F8-FE61-485D-B0FB-922FF9018A11}"/>
              </a:ext>
            </a:extLst>
          </p:cNvPr>
          <p:cNvSpPr txBox="1"/>
          <p:nvPr/>
        </p:nvSpPr>
        <p:spPr>
          <a:xfrm>
            <a:off x="1591733" y="1998133"/>
            <a:ext cx="5808134" cy="646331"/>
          </a:xfrm>
          <a:prstGeom prst="rect">
            <a:avLst/>
          </a:prstGeom>
          <a:noFill/>
        </p:spPr>
        <p:txBody>
          <a:bodyPr wrap="square" rtlCol="0">
            <a:spAutoFit/>
          </a:bodyPr>
          <a:lstStyle/>
          <a:p>
            <a:r>
              <a:rPr kumimoji="1" lang="en-US" altLang="ja-JP" dirty="0"/>
              <a:t>LINE</a:t>
            </a:r>
            <a:r>
              <a:rPr kumimoji="1" lang="ja-JP" altLang="en-US" dirty="0"/>
              <a:t>等グループメールで安否確認</a:t>
            </a:r>
            <a:endParaRPr kumimoji="1" lang="en-US" altLang="ja-JP" dirty="0"/>
          </a:p>
          <a:p>
            <a:r>
              <a:rPr lang="ja-JP" altLang="en-US" dirty="0"/>
              <a:t>グループメールが使えない人については電話で確認</a:t>
            </a:r>
            <a:endParaRPr kumimoji="1" lang="ja-JP" altLang="en-US" dirty="0"/>
          </a:p>
        </p:txBody>
      </p:sp>
      <p:sp>
        <p:nvSpPr>
          <p:cNvPr id="5" name="矢印: 下 4">
            <a:extLst>
              <a:ext uri="{FF2B5EF4-FFF2-40B4-BE49-F238E27FC236}">
                <a16:creationId xmlns:a16="http://schemas.microsoft.com/office/drawing/2014/main" id="{D120D80A-758A-443E-B946-FF20F2FB433A}"/>
              </a:ext>
            </a:extLst>
          </p:cNvPr>
          <p:cNvSpPr/>
          <p:nvPr/>
        </p:nvSpPr>
        <p:spPr>
          <a:xfrm>
            <a:off x="2946400" y="2777067"/>
            <a:ext cx="237067" cy="2878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6B856BBC-D0F4-43AA-A945-3B92BA5F082B}"/>
              </a:ext>
            </a:extLst>
          </p:cNvPr>
          <p:cNvSpPr txBox="1"/>
          <p:nvPr/>
        </p:nvSpPr>
        <p:spPr>
          <a:xfrm>
            <a:off x="1761066" y="3225800"/>
            <a:ext cx="6290733" cy="369332"/>
          </a:xfrm>
          <a:prstGeom prst="rect">
            <a:avLst/>
          </a:prstGeom>
          <a:noFill/>
        </p:spPr>
        <p:txBody>
          <a:bodyPr wrap="square" rtlCol="0">
            <a:spAutoFit/>
          </a:bodyPr>
          <a:lstStyle/>
          <a:p>
            <a:r>
              <a:rPr kumimoji="1" lang="ja-JP" altLang="en-US" dirty="0"/>
              <a:t>連絡が取れない人については訪問して安否確認をする</a:t>
            </a:r>
          </a:p>
        </p:txBody>
      </p:sp>
    </p:spTree>
    <p:extLst>
      <p:ext uri="{BB962C8B-B14F-4D97-AF65-F5344CB8AC3E}">
        <p14:creationId xmlns:p14="http://schemas.microsoft.com/office/powerpoint/2010/main" val="40608722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399CE7F2-69AF-43E6-9D07-F89FF4ADC163}"/>
              </a:ext>
            </a:extLst>
          </p:cNvPr>
          <p:cNvSpPr txBox="1"/>
          <p:nvPr/>
        </p:nvSpPr>
        <p:spPr>
          <a:xfrm>
            <a:off x="1024467" y="465667"/>
            <a:ext cx="2751666" cy="369332"/>
          </a:xfrm>
          <a:prstGeom prst="rect">
            <a:avLst/>
          </a:prstGeom>
          <a:noFill/>
        </p:spPr>
        <p:txBody>
          <a:bodyPr wrap="square" rtlCol="0">
            <a:spAutoFit/>
          </a:bodyPr>
          <a:lstStyle/>
          <a:p>
            <a:r>
              <a:rPr kumimoji="1" lang="ja-JP" altLang="en-US" dirty="0"/>
              <a:t>通信手段が使えないとき</a:t>
            </a:r>
          </a:p>
        </p:txBody>
      </p:sp>
      <p:graphicFrame>
        <p:nvGraphicFramePr>
          <p:cNvPr id="5" name="表 4">
            <a:extLst>
              <a:ext uri="{FF2B5EF4-FFF2-40B4-BE49-F238E27FC236}">
                <a16:creationId xmlns:a16="http://schemas.microsoft.com/office/drawing/2014/main" id="{A54118E4-1D2A-40D2-AEB9-18175DC0963C}"/>
              </a:ext>
            </a:extLst>
          </p:cNvPr>
          <p:cNvGraphicFramePr>
            <a:graphicFrameLocks noGrp="1"/>
          </p:cNvGraphicFramePr>
          <p:nvPr>
            <p:extLst>
              <p:ext uri="{D42A27DB-BD31-4B8C-83A1-F6EECF244321}">
                <p14:modId xmlns:p14="http://schemas.microsoft.com/office/powerpoint/2010/main" val="3159303408"/>
              </p:ext>
            </p:extLst>
          </p:nvPr>
        </p:nvGraphicFramePr>
        <p:xfrm>
          <a:off x="740832" y="1946539"/>
          <a:ext cx="6070601" cy="3838575"/>
        </p:xfrm>
        <a:graphic>
          <a:graphicData uri="http://schemas.openxmlformats.org/drawingml/2006/table">
            <a:tbl>
              <a:tblPr/>
              <a:tblGrid>
                <a:gridCol w="1336296">
                  <a:extLst>
                    <a:ext uri="{9D8B030D-6E8A-4147-A177-3AD203B41FA5}">
                      <a16:colId xmlns:a16="http://schemas.microsoft.com/office/drawing/2014/main" val="2618474755"/>
                    </a:ext>
                  </a:extLst>
                </a:gridCol>
                <a:gridCol w="2157163">
                  <a:extLst>
                    <a:ext uri="{9D8B030D-6E8A-4147-A177-3AD203B41FA5}">
                      <a16:colId xmlns:a16="http://schemas.microsoft.com/office/drawing/2014/main" val="2219453718"/>
                    </a:ext>
                  </a:extLst>
                </a:gridCol>
                <a:gridCol w="1279026">
                  <a:extLst>
                    <a:ext uri="{9D8B030D-6E8A-4147-A177-3AD203B41FA5}">
                      <a16:colId xmlns:a16="http://schemas.microsoft.com/office/drawing/2014/main" val="868787323"/>
                    </a:ext>
                  </a:extLst>
                </a:gridCol>
                <a:gridCol w="1298116">
                  <a:extLst>
                    <a:ext uri="{9D8B030D-6E8A-4147-A177-3AD203B41FA5}">
                      <a16:colId xmlns:a16="http://schemas.microsoft.com/office/drawing/2014/main" val="1339292081"/>
                    </a:ext>
                  </a:extLst>
                </a:gridCol>
              </a:tblGrid>
              <a:tr h="409575">
                <a:tc>
                  <a:txBody>
                    <a:bodyPr/>
                    <a:lstStyle/>
                    <a:p>
                      <a:pPr algn="l" fontAlgn="ctr"/>
                      <a:endParaRPr lang="ja-JP" altLang="en-US" sz="1100" b="0" i="0" u="none" strike="noStrike">
                        <a:solidFill>
                          <a:srgbClr val="000000"/>
                        </a:solidFill>
                        <a:effectLst/>
                        <a:latin typeface="HGｺﾞｼｯｸE" panose="020B0909000000000000" pitchFamily="49" charset="-128"/>
                        <a:ea typeface="HGｺﾞｼｯｸE" panose="020B0909000000000000" pitchFamily="49" charset="-128"/>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gridSpan="3">
                  <a:txBody>
                    <a:bodyPr/>
                    <a:lstStyle/>
                    <a:p>
                      <a:pPr algn="l" fontAlgn="ctr"/>
                      <a:r>
                        <a:rPr lang="ja-JP" altLang="en-US" sz="1100" b="0" i="0" u="none" strike="noStrike">
                          <a:solidFill>
                            <a:srgbClr val="000000"/>
                          </a:solidFill>
                          <a:effectLst/>
                          <a:latin typeface="HGｺﾞｼｯｸE" panose="020B0909000000000000" pitchFamily="49" charset="-128"/>
                          <a:ea typeface="HGｺﾞｼｯｸE" panose="020B0909000000000000" pitchFamily="49" charset="-128"/>
                        </a:rPr>
                        <a:t>安否確認対応職員リスト</a:t>
                      </a:r>
                      <a:r>
                        <a:rPr lang="en-US" altLang="ja-JP" sz="1100" b="0" i="0" u="none" strike="noStrike">
                          <a:solidFill>
                            <a:srgbClr val="000000"/>
                          </a:solidFill>
                          <a:effectLst/>
                          <a:latin typeface="HGｺﾞｼｯｸE" panose="020B0909000000000000" pitchFamily="49" charset="-128"/>
                          <a:ea typeface="HGｺﾞｼｯｸE" panose="020B0909000000000000" pitchFamily="49" charset="-128"/>
                        </a:rPr>
                        <a:t>(</a:t>
                      </a:r>
                      <a:r>
                        <a:rPr lang="ja-JP" altLang="en-US" sz="1100" b="0" i="0" u="none" strike="noStrike">
                          <a:solidFill>
                            <a:srgbClr val="000000"/>
                          </a:solidFill>
                          <a:effectLst/>
                          <a:latin typeface="HGｺﾞｼｯｸE" panose="020B0909000000000000" pitchFamily="49" charset="-128"/>
                          <a:ea typeface="HGｺﾞｼｯｸE" panose="020B0909000000000000" pitchFamily="49" charset="-128"/>
                        </a:rPr>
                        <a:t>詳しい住所については別途準備）</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491013751"/>
                  </a:ext>
                </a:extLst>
              </a:tr>
              <a:tr h="381000">
                <a:tc>
                  <a:txBody>
                    <a:bodyPr/>
                    <a:lstStyle/>
                    <a:p>
                      <a:pPr algn="l" fontAlgn="ctr"/>
                      <a:r>
                        <a:rPr lang="ja-JP" altLang="en-US" sz="1100" b="0" i="0" u="none" strike="noStrike">
                          <a:solidFill>
                            <a:srgbClr val="000000"/>
                          </a:solidFill>
                          <a:effectLst/>
                          <a:latin typeface="HGｺﾞｼｯｸE" panose="020B0909000000000000" pitchFamily="49" charset="-128"/>
                          <a:ea typeface="HGｺﾞｼｯｸE" panose="020B0909000000000000" pitchFamily="49" charset="-128"/>
                        </a:rPr>
                        <a:t>氏名</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HGｺﾞｼｯｸE" panose="020B0909000000000000" pitchFamily="49" charset="-128"/>
                          <a:ea typeface="HGｺﾞｼｯｸE" panose="020B0909000000000000" pitchFamily="49" charset="-128"/>
                        </a:rPr>
                        <a:t>居住区域</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HGｺﾞｼｯｸE" panose="020B0909000000000000" pitchFamily="49" charset="-128"/>
                          <a:ea typeface="HGｺﾞｼｯｸE" panose="020B0909000000000000" pitchFamily="49" charset="-128"/>
                        </a:rPr>
                        <a:t>同居家族の有無</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HGｺﾞｼｯｸE" panose="020B0909000000000000" pitchFamily="49" charset="-128"/>
                          <a:ea typeface="HGｺﾞｼｯｸE" panose="020B0909000000000000" pitchFamily="49" charset="-128"/>
                        </a:rPr>
                        <a:t>安否確認の職員名</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47646994"/>
                  </a:ext>
                </a:extLst>
              </a:tr>
              <a:tr h="381000">
                <a:tc>
                  <a:txBody>
                    <a:bodyPr/>
                    <a:lstStyle/>
                    <a:p>
                      <a:pPr algn="l" fontAlgn="ctr"/>
                      <a:r>
                        <a:rPr lang="ja-JP" altLang="en-US" sz="1100" b="0" i="0" u="none" strike="noStrike">
                          <a:solidFill>
                            <a:srgbClr val="000000"/>
                          </a:solidFill>
                          <a:effectLst/>
                          <a:latin typeface="HGｺﾞｼｯｸE" panose="020B0909000000000000" pitchFamily="49" charset="-128"/>
                          <a:ea typeface="HGｺﾞｼｯｸE" panose="020B0909000000000000" pitchFamily="49"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HGｺﾞｼｯｸE" panose="020B0909000000000000" pitchFamily="49" charset="-128"/>
                          <a:ea typeface="HGｺﾞｼｯｸE" panose="020B0909000000000000" pitchFamily="49"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100" b="0" i="0" u="none" strike="noStrike">
                          <a:solidFill>
                            <a:srgbClr val="000000"/>
                          </a:solidFill>
                          <a:effectLst/>
                          <a:latin typeface="HGｺﾞｼｯｸE" panose="020B0909000000000000" pitchFamily="49" charset="-128"/>
                          <a:ea typeface="HGｺﾞｼｯｸE" panose="020B0909000000000000" pitchFamily="49" charset="-128"/>
                        </a:rPr>
                        <a:t>有　　　　無</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HGｺﾞｼｯｸE" panose="020B0909000000000000" pitchFamily="49" charset="-128"/>
                          <a:ea typeface="HGｺﾞｼｯｸE" panose="020B0909000000000000" pitchFamily="49"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92954128"/>
                  </a:ext>
                </a:extLst>
              </a:tr>
              <a:tr h="381000">
                <a:tc>
                  <a:txBody>
                    <a:bodyPr/>
                    <a:lstStyle/>
                    <a:p>
                      <a:pPr algn="l" fontAlgn="ctr"/>
                      <a:r>
                        <a:rPr lang="ja-JP" altLang="en-US" sz="1100" b="0" i="0" u="none" strike="noStrike">
                          <a:solidFill>
                            <a:srgbClr val="000000"/>
                          </a:solidFill>
                          <a:effectLst/>
                          <a:latin typeface="HGｺﾞｼｯｸE" panose="020B0909000000000000" pitchFamily="49" charset="-128"/>
                          <a:ea typeface="HGｺﾞｼｯｸE" panose="020B0909000000000000" pitchFamily="49"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HGｺﾞｼｯｸE" panose="020B0909000000000000" pitchFamily="49" charset="-128"/>
                          <a:ea typeface="HGｺﾞｼｯｸE" panose="020B0909000000000000" pitchFamily="49"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100" b="0" i="0" u="none" strike="noStrike">
                          <a:solidFill>
                            <a:srgbClr val="000000"/>
                          </a:solidFill>
                          <a:effectLst/>
                          <a:latin typeface="HGｺﾞｼｯｸE" panose="020B0909000000000000" pitchFamily="49" charset="-128"/>
                          <a:ea typeface="HGｺﾞｼｯｸE" panose="020B0909000000000000" pitchFamily="49" charset="-128"/>
                        </a:rPr>
                        <a:t>有　　　　無</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HGｺﾞｼｯｸE" panose="020B0909000000000000" pitchFamily="49" charset="-128"/>
                          <a:ea typeface="HGｺﾞｼｯｸE" panose="020B0909000000000000" pitchFamily="49"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27932864"/>
                  </a:ext>
                </a:extLst>
              </a:tr>
              <a:tr h="381000">
                <a:tc>
                  <a:txBody>
                    <a:bodyPr/>
                    <a:lstStyle/>
                    <a:p>
                      <a:pPr algn="l" fontAlgn="ctr"/>
                      <a:r>
                        <a:rPr lang="ja-JP" altLang="en-US" sz="1100" b="0" i="0" u="none" strike="noStrike">
                          <a:solidFill>
                            <a:srgbClr val="000000"/>
                          </a:solidFill>
                          <a:effectLst/>
                          <a:latin typeface="HGｺﾞｼｯｸE" panose="020B0909000000000000" pitchFamily="49" charset="-128"/>
                          <a:ea typeface="HGｺﾞｼｯｸE" panose="020B0909000000000000" pitchFamily="49"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HGｺﾞｼｯｸE" panose="020B0909000000000000" pitchFamily="49" charset="-128"/>
                          <a:ea typeface="HGｺﾞｼｯｸE" panose="020B0909000000000000" pitchFamily="49"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100" b="0" i="0" u="none" strike="noStrike">
                          <a:solidFill>
                            <a:srgbClr val="000000"/>
                          </a:solidFill>
                          <a:effectLst/>
                          <a:latin typeface="HGｺﾞｼｯｸE" panose="020B0909000000000000" pitchFamily="49" charset="-128"/>
                          <a:ea typeface="HGｺﾞｼｯｸE" panose="020B0909000000000000" pitchFamily="49" charset="-128"/>
                        </a:rPr>
                        <a:t>有　　　　無</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HGｺﾞｼｯｸE" panose="020B0909000000000000" pitchFamily="49" charset="-128"/>
                          <a:ea typeface="HGｺﾞｼｯｸE" panose="020B0909000000000000" pitchFamily="49"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57986069"/>
                  </a:ext>
                </a:extLst>
              </a:tr>
              <a:tr h="381000">
                <a:tc>
                  <a:txBody>
                    <a:bodyPr/>
                    <a:lstStyle/>
                    <a:p>
                      <a:pPr algn="l" fontAlgn="ctr"/>
                      <a:r>
                        <a:rPr lang="ja-JP" altLang="en-US" sz="1100" b="0" i="0" u="none" strike="noStrike">
                          <a:solidFill>
                            <a:srgbClr val="000000"/>
                          </a:solidFill>
                          <a:effectLst/>
                          <a:latin typeface="HGｺﾞｼｯｸE" panose="020B0909000000000000" pitchFamily="49" charset="-128"/>
                          <a:ea typeface="HGｺﾞｼｯｸE" panose="020B0909000000000000" pitchFamily="49"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HGｺﾞｼｯｸE" panose="020B0909000000000000" pitchFamily="49" charset="-128"/>
                          <a:ea typeface="HGｺﾞｼｯｸE" panose="020B0909000000000000" pitchFamily="49"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100" b="0" i="0" u="none" strike="noStrike">
                          <a:solidFill>
                            <a:srgbClr val="000000"/>
                          </a:solidFill>
                          <a:effectLst/>
                          <a:latin typeface="HGｺﾞｼｯｸE" panose="020B0909000000000000" pitchFamily="49" charset="-128"/>
                          <a:ea typeface="HGｺﾞｼｯｸE" panose="020B0909000000000000" pitchFamily="49" charset="-128"/>
                        </a:rPr>
                        <a:t>有　　　　無</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HGｺﾞｼｯｸE" panose="020B0909000000000000" pitchFamily="49" charset="-128"/>
                          <a:ea typeface="HGｺﾞｼｯｸE" panose="020B0909000000000000" pitchFamily="49"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6715441"/>
                  </a:ext>
                </a:extLst>
              </a:tr>
              <a:tr h="381000">
                <a:tc>
                  <a:txBody>
                    <a:bodyPr/>
                    <a:lstStyle/>
                    <a:p>
                      <a:pPr algn="l" fontAlgn="ctr"/>
                      <a:r>
                        <a:rPr lang="ja-JP" altLang="en-US" sz="1100" b="0" i="0" u="none" strike="noStrike">
                          <a:solidFill>
                            <a:srgbClr val="000000"/>
                          </a:solidFill>
                          <a:effectLst/>
                          <a:latin typeface="HGｺﾞｼｯｸE" panose="020B0909000000000000" pitchFamily="49" charset="-128"/>
                          <a:ea typeface="HGｺﾞｼｯｸE" panose="020B0909000000000000" pitchFamily="49"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HGｺﾞｼｯｸE" panose="020B0909000000000000" pitchFamily="49" charset="-128"/>
                          <a:ea typeface="HGｺﾞｼｯｸE" panose="020B0909000000000000" pitchFamily="49"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100" b="0" i="0" u="none" strike="noStrike">
                          <a:solidFill>
                            <a:srgbClr val="000000"/>
                          </a:solidFill>
                          <a:effectLst/>
                          <a:latin typeface="HGｺﾞｼｯｸE" panose="020B0909000000000000" pitchFamily="49" charset="-128"/>
                          <a:ea typeface="HGｺﾞｼｯｸE" panose="020B0909000000000000" pitchFamily="49" charset="-128"/>
                        </a:rPr>
                        <a:t>有　　　　無</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HGｺﾞｼｯｸE" panose="020B0909000000000000" pitchFamily="49" charset="-128"/>
                          <a:ea typeface="HGｺﾞｼｯｸE" panose="020B0909000000000000" pitchFamily="49"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9966318"/>
                  </a:ext>
                </a:extLst>
              </a:tr>
              <a:tr h="381000">
                <a:tc>
                  <a:txBody>
                    <a:bodyPr/>
                    <a:lstStyle/>
                    <a:p>
                      <a:pPr algn="l" fontAlgn="ctr"/>
                      <a:r>
                        <a:rPr lang="ja-JP" altLang="en-US" sz="1100" b="0" i="0" u="none" strike="noStrike">
                          <a:solidFill>
                            <a:srgbClr val="000000"/>
                          </a:solidFill>
                          <a:effectLst/>
                          <a:latin typeface="HGｺﾞｼｯｸE" panose="020B0909000000000000" pitchFamily="49" charset="-128"/>
                          <a:ea typeface="HGｺﾞｼｯｸE" panose="020B0909000000000000" pitchFamily="49"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HGｺﾞｼｯｸE" panose="020B0909000000000000" pitchFamily="49" charset="-128"/>
                          <a:ea typeface="HGｺﾞｼｯｸE" panose="020B0909000000000000" pitchFamily="49"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100" b="0" i="0" u="none" strike="noStrike">
                          <a:solidFill>
                            <a:srgbClr val="000000"/>
                          </a:solidFill>
                          <a:effectLst/>
                          <a:latin typeface="HGｺﾞｼｯｸE" panose="020B0909000000000000" pitchFamily="49" charset="-128"/>
                          <a:ea typeface="HGｺﾞｼｯｸE" panose="020B0909000000000000" pitchFamily="49" charset="-128"/>
                        </a:rPr>
                        <a:t>有　　　　無</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HGｺﾞｼｯｸE" panose="020B0909000000000000" pitchFamily="49" charset="-128"/>
                          <a:ea typeface="HGｺﾞｼｯｸE" panose="020B0909000000000000" pitchFamily="49"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13446038"/>
                  </a:ext>
                </a:extLst>
              </a:tr>
              <a:tr h="381000">
                <a:tc>
                  <a:txBody>
                    <a:bodyPr/>
                    <a:lstStyle/>
                    <a:p>
                      <a:pPr algn="l" fontAlgn="ctr"/>
                      <a:r>
                        <a:rPr lang="ja-JP" altLang="en-US" sz="1100" b="0" i="0" u="none" strike="noStrike">
                          <a:solidFill>
                            <a:srgbClr val="000000"/>
                          </a:solidFill>
                          <a:effectLst/>
                          <a:latin typeface="HGｺﾞｼｯｸE" panose="020B0909000000000000" pitchFamily="49" charset="-128"/>
                          <a:ea typeface="HGｺﾞｼｯｸE" panose="020B0909000000000000" pitchFamily="49"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HGｺﾞｼｯｸE" panose="020B0909000000000000" pitchFamily="49" charset="-128"/>
                          <a:ea typeface="HGｺﾞｼｯｸE" panose="020B0909000000000000" pitchFamily="49"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100" b="0" i="0" u="none" strike="noStrike">
                          <a:solidFill>
                            <a:srgbClr val="000000"/>
                          </a:solidFill>
                          <a:effectLst/>
                          <a:latin typeface="HGｺﾞｼｯｸE" panose="020B0909000000000000" pitchFamily="49" charset="-128"/>
                          <a:ea typeface="HGｺﾞｼｯｸE" panose="020B0909000000000000" pitchFamily="49" charset="-128"/>
                        </a:rPr>
                        <a:t>有　　　　無</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HGｺﾞｼｯｸE" panose="020B0909000000000000" pitchFamily="49" charset="-128"/>
                          <a:ea typeface="HGｺﾞｼｯｸE" panose="020B0909000000000000" pitchFamily="49"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64168199"/>
                  </a:ext>
                </a:extLst>
              </a:tr>
              <a:tr h="381000">
                <a:tc>
                  <a:txBody>
                    <a:bodyPr/>
                    <a:lstStyle/>
                    <a:p>
                      <a:pPr algn="l" fontAlgn="ctr"/>
                      <a:r>
                        <a:rPr lang="ja-JP" altLang="en-US" sz="1100" b="0" i="0" u="none" strike="noStrike">
                          <a:solidFill>
                            <a:srgbClr val="000000"/>
                          </a:solidFill>
                          <a:effectLst/>
                          <a:latin typeface="HGｺﾞｼｯｸE" panose="020B0909000000000000" pitchFamily="49" charset="-128"/>
                          <a:ea typeface="HGｺﾞｼｯｸE" panose="020B0909000000000000" pitchFamily="49"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HGｺﾞｼｯｸE" panose="020B0909000000000000" pitchFamily="49" charset="-128"/>
                          <a:ea typeface="HGｺﾞｼｯｸE" panose="020B0909000000000000" pitchFamily="49"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100" b="0" i="0" u="none" strike="noStrike">
                          <a:solidFill>
                            <a:srgbClr val="000000"/>
                          </a:solidFill>
                          <a:effectLst/>
                          <a:latin typeface="HGｺﾞｼｯｸE" panose="020B0909000000000000" pitchFamily="49" charset="-128"/>
                          <a:ea typeface="HGｺﾞｼｯｸE" panose="020B0909000000000000" pitchFamily="49" charset="-128"/>
                        </a:rPr>
                        <a:t>有　　　　無</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HGｺﾞｼｯｸE" panose="020B0909000000000000" pitchFamily="49" charset="-128"/>
                          <a:ea typeface="HGｺﾞｼｯｸE" panose="020B0909000000000000" pitchFamily="49"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21376157"/>
                  </a:ext>
                </a:extLst>
              </a:tr>
            </a:tbl>
          </a:graphicData>
        </a:graphic>
      </p:graphicFrame>
      <p:sp>
        <p:nvSpPr>
          <p:cNvPr id="6" name="テキスト ボックス 5">
            <a:extLst>
              <a:ext uri="{FF2B5EF4-FFF2-40B4-BE49-F238E27FC236}">
                <a16:creationId xmlns:a16="http://schemas.microsoft.com/office/drawing/2014/main" id="{CE5E345B-4243-4BE7-A8AD-0B81FC0A9582}"/>
              </a:ext>
            </a:extLst>
          </p:cNvPr>
          <p:cNvSpPr txBox="1"/>
          <p:nvPr/>
        </p:nvSpPr>
        <p:spPr>
          <a:xfrm>
            <a:off x="728133" y="1032933"/>
            <a:ext cx="7128934" cy="923330"/>
          </a:xfrm>
          <a:prstGeom prst="rect">
            <a:avLst/>
          </a:prstGeom>
          <a:noFill/>
        </p:spPr>
        <p:txBody>
          <a:bodyPr wrap="square" rtlCol="0">
            <a:spAutoFit/>
          </a:bodyPr>
          <a:lstStyle/>
          <a:p>
            <a:r>
              <a:rPr kumimoji="1" lang="ja-JP" altLang="en-US" dirty="0"/>
              <a:t>下記のような表を用いて直接法</a:t>
            </a:r>
            <a:r>
              <a:rPr kumimoji="1" lang="ja-JP" altLang="en-US" dirty="0" err="1"/>
              <a:t>ん</a:t>
            </a:r>
            <a:r>
              <a:rPr kumimoji="1" lang="ja-JP" altLang="en-US" dirty="0"/>
              <a:t>して安否確認をする。</a:t>
            </a:r>
            <a:endParaRPr kumimoji="1" lang="en-US" altLang="ja-JP" dirty="0"/>
          </a:p>
          <a:p>
            <a:r>
              <a:rPr lang="ja-JP" altLang="en-US" dirty="0"/>
              <a:t>表の住所氏名や居住区域等はあらかじめ記入し準備する。</a:t>
            </a:r>
            <a:endParaRPr lang="en-US" altLang="ja-JP" dirty="0"/>
          </a:p>
          <a:p>
            <a:r>
              <a:rPr kumimoji="1" lang="ja-JP" altLang="en-US" dirty="0"/>
              <a:t>ただし正確な住所は個人情報のため別途準備することとする。</a:t>
            </a:r>
          </a:p>
        </p:txBody>
      </p:sp>
    </p:spTree>
    <p:extLst>
      <p:ext uri="{BB962C8B-B14F-4D97-AF65-F5344CB8AC3E}">
        <p14:creationId xmlns:p14="http://schemas.microsoft.com/office/powerpoint/2010/main" val="116692994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678</TotalTime>
  <Words>1789</Words>
  <Application>Microsoft Office PowerPoint</Application>
  <PresentationFormat>ワイド画面</PresentationFormat>
  <Paragraphs>371</Paragraphs>
  <Slides>14</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14</vt:i4>
      </vt:variant>
    </vt:vector>
  </HeadingPairs>
  <TitlesOfParts>
    <vt:vector size="23" baseType="lpstr">
      <vt:lpstr>HGP創英角ﾎﾟｯﾌﾟ体</vt:lpstr>
      <vt:lpstr>HGｺﾞｼｯｸE</vt:lpstr>
      <vt:lpstr>HG丸ｺﾞｼｯｸM-PRO</vt:lpstr>
      <vt:lpstr>ＭＳ Ｐゴシック</vt:lpstr>
      <vt:lpstr>游ゴシック</vt:lpstr>
      <vt:lpstr>游ゴシック Light</vt:lpstr>
      <vt:lpstr>Arial</vt:lpstr>
      <vt:lpstr>Calibri</vt:lpstr>
      <vt:lpstr>Office テーマ</vt:lpstr>
      <vt:lpstr>ＢＣＰスターターキットについて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ＢＣＰスターターキットについて</dc:title>
  <dc:creator>八幡隆司</dc:creator>
  <cp:lastModifiedBy>八幡隆司</cp:lastModifiedBy>
  <cp:revision>20</cp:revision>
  <dcterms:created xsi:type="dcterms:W3CDTF">2022-06-17T06:09:28Z</dcterms:created>
  <dcterms:modified xsi:type="dcterms:W3CDTF">2022-07-05T07:18:29Z</dcterms:modified>
</cp:coreProperties>
</file>