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356" r:id="rId3"/>
    <p:sldId id="383" r:id="rId4"/>
    <p:sldId id="384" r:id="rId5"/>
    <p:sldId id="403" r:id="rId6"/>
    <p:sldId id="379" r:id="rId7"/>
    <p:sldId id="380" r:id="rId8"/>
    <p:sldId id="381" r:id="rId9"/>
    <p:sldId id="400" r:id="rId10"/>
    <p:sldId id="404" r:id="rId11"/>
    <p:sldId id="405" r:id="rId12"/>
    <p:sldId id="401" r:id="rId13"/>
    <p:sldId id="301" r:id="rId14"/>
    <p:sldId id="324" r:id="rId15"/>
    <p:sldId id="340" r:id="rId16"/>
    <p:sldId id="376" r:id="rId17"/>
    <p:sldId id="377" r:id="rId18"/>
    <p:sldId id="406" r:id="rId19"/>
    <p:sldId id="396" r:id="rId20"/>
    <p:sldId id="407" r:id="rId21"/>
    <p:sldId id="263" r:id="rId22"/>
    <p:sldId id="266" r:id="rId23"/>
    <p:sldId id="272" r:id="rId24"/>
    <p:sldId id="408" r:id="rId25"/>
    <p:sldId id="409" r:id="rId26"/>
    <p:sldId id="412" r:id="rId27"/>
    <p:sldId id="410" r:id="rId28"/>
    <p:sldId id="41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1" d="100"/>
          <a:sy n="91" d="100"/>
        </p:scale>
        <p:origin x="3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ADBF5-92CA-4B7B-A502-C39B666DB953}" type="datetimeFigureOut">
              <a:rPr kumimoji="1" lang="ja-JP" altLang="en-US" smtClean="0"/>
              <a:t>2025/6/18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A02B8-16A9-4A9C-BE9C-1B53DF7BEEE2}" type="slidenum">
              <a:rPr kumimoji="1" lang="ja-JP" altLang="en-US" smtClean="0"/>
              <a:t>‹#›</a:t>
            </a:fld>
            <a:endParaRPr kumimoji="1" lang="ja-JP" altLang="en-US"/>
          </a:p>
        </p:txBody>
      </p:sp>
    </p:spTree>
    <p:extLst>
      <p:ext uri="{BB962C8B-B14F-4D97-AF65-F5344CB8AC3E}">
        <p14:creationId xmlns:p14="http://schemas.microsoft.com/office/powerpoint/2010/main" val="14646917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382FE3A5-A604-97A9-238E-F5A3FA327166}"/>
              </a:ext>
            </a:extLst>
          </p:cNvPr>
          <p:cNvSpPr>
            <a:spLocks noGrp="1" noRot="1" noChangeAspect="1" noChangeArrowheads="1" noTextEdit="1"/>
          </p:cNvSpPr>
          <p:nvPr>
            <p:ph type="sldImg"/>
          </p:nvPr>
        </p:nvSpPr>
        <p:spPr/>
      </p:sp>
      <p:sp>
        <p:nvSpPr>
          <p:cNvPr id="7171" name="ノート プレースホルダー 2">
            <a:extLst>
              <a:ext uri="{FF2B5EF4-FFF2-40B4-BE49-F238E27FC236}">
                <a16:creationId xmlns:a16="http://schemas.microsoft.com/office/drawing/2014/main" id="{0F647D11-EBD8-7E17-61C0-96B2BF0E71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a:p>
        </p:txBody>
      </p:sp>
      <p:sp>
        <p:nvSpPr>
          <p:cNvPr id="7172" name="スライド番号プレースホルダー 3">
            <a:extLst>
              <a:ext uri="{FF2B5EF4-FFF2-40B4-BE49-F238E27FC236}">
                <a16:creationId xmlns:a16="http://schemas.microsoft.com/office/drawing/2014/main" id="{C88CF1F0-ED38-1F9E-F929-3E3FEECF63C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2275F51-9905-4604-9728-F8A2CCDAABCB}" type="slidenum">
              <a:rPr lang="ja-JP" altLang="en-US"/>
              <a:pPr>
                <a:spcBef>
                  <a:spcPct val="0"/>
                </a:spcBef>
              </a:pPr>
              <a:t>2</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6AD2EAA8-A557-7CA1-1EB3-4A85D86B190E}"/>
              </a:ext>
            </a:extLst>
          </p:cNvPr>
          <p:cNvSpPr>
            <a:spLocks noGrp="1" noRot="1" noChangeAspect="1" noTextEdit="1"/>
          </p:cNvSpPr>
          <p:nvPr>
            <p:ph type="sldImg"/>
          </p:nvPr>
        </p:nvSpPr>
        <p:spPr>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62470265-7A4C-5BED-508E-CDE6836D4A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532" name="スライド番号プレースホルダー 3">
            <a:extLst>
              <a:ext uri="{FF2B5EF4-FFF2-40B4-BE49-F238E27FC236}">
                <a16:creationId xmlns:a16="http://schemas.microsoft.com/office/drawing/2014/main" id="{5CEEB69A-E1EC-4F98-7723-5CAD8E17E0D4}"/>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1DA2A8A-B7BC-488B-A469-00E1A5B0E2F4}" type="slidenum">
              <a:rPr kumimoji="1" lang="ja-JP" altLang="en-US"/>
              <a:pPr>
                <a:spcBef>
                  <a:spcPct val="0"/>
                </a:spcBef>
              </a:pPr>
              <a:t>14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313367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392641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09368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3366280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9494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3831452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438731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4232973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09600" y="274639"/>
            <a:ext cx="109728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C5506C9A-240D-F81B-472D-38C1583EE7C9}"/>
              </a:ext>
            </a:extLst>
          </p:cNvPr>
          <p:cNvSpPr>
            <a:spLocks noGrp="1" noChangeArrowheads="1"/>
          </p:cNvSpPr>
          <p:nvPr>
            <p:ph type="dt" sz="half" idx="10"/>
          </p:nvPr>
        </p:nvSpPr>
        <p:spPr>
          <a:ln/>
        </p:spPr>
        <p:txBody>
          <a:bodyPr/>
          <a:lstStyle>
            <a:lvl1pPr>
              <a:defRPr/>
            </a:lvl1pPr>
          </a:lstStyle>
          <a:p>
            <a:pPr>
              <a:defRPr/>
            </a:pPr>
            <a:fld id="{0614EBAF-0E67-41CB-A966-4F2519BAC349}" type="datetimeFigureOut">
              <a:rPr lang="ja-JP" altLang="en-US"/>
              <a:pPr>
                <a:defRPr/>
              </a:pPr>
              <a:t>2025/6/18</a:t>
            </a:fld>
            <a:endParaRPr lang="ja-JP" altLang="ja-JP"/>
          </a:p>
        </p:txBody>
      </p:sp>
      <p:sp>
        <p:nvSpPr>
          <p:cNvPr id="4" name="Rectangle 5">
            <a:extLst>
              <a:ext uri="{FF2B5EF4-FFF2-40B4-BE49-F238E27FC236}">
                <a16:creationId xmlns:a16="http://schemas.microsoft.com/office/drawing/2014/main" id="{40FA7F0E-ABB4-0C44-B504-D57685F5FCA8}"/>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Rectangle 6">
            <a:extLst>
              <a:ext uri="{FF2B5EF4-FFF2-40B4-BE49-F238E27FC236}">
                <a16:creationId xmlns:a16="http://schemas.microsoft.com/office/drawing/2014/main" id="{4F2B4755-4679-9AAB-3DF4-145BF53D5C11}"/>
              </a:ext>
            </a:extLst>
          </p:cNvPr>
          <p:cNvSpPr>
            <a:spLocks noGrp="1" noChangeArrowheads="1"/>
          </p:cNvSpPr>
          <p:nvPr>
            <p:ph type="sldNum" sz="quarter" idx="12"/>
          </p:nvPr>
        </p:nvSpPr>
        <p:spPr>
          <a:ln/>
        </p:spPr>
        <p:txBody>
          <a:bodyPr/>
          <a:lstStyle>
            <a:lvl1pPr>
              <a:defRPr/>
            </a:lvl1pPr>
          </a:lstStyle>
          <a:p>
            <a:pPr>
              <a:defRPr/>
            </a:pPr>
            <a:fld id="{E97F4F47-B583-4E9D-8C85-0B462E726AE9}" type="slidenum">
              <a:rPr lang="ja-JP" altLang="ja-JP"/>
              <a:pPr>
                <a:defRPr/>
              </a:pPr>
              <a:t>‹#›</a:t>
            </a:fld>
            <a:endParaRPr lang="ja-JP" altLang="ja-JP"/>
          </a:p>
        </p:txBody>
      </p:sp>
    </p:spTree>
    <p:extLst>
      <p:ext uri="{BB962C8B-B14F-4D97-AF65-F5344CB8AC3E}">
        <p14:creationId xmlns:p14="http://schemas.microsoft.com/office/powerpoint/2010/main" val="277812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124469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185340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13204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350423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99180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43796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291228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15C63FE-3965-46A3-AFE1-756CFA697091}" type="datetimeFigureOut">
              <a:rPr kumimoji="1" lang="ja-JP" altLang="en-US" smtClean="0"/>
              <a:t>2025/6/18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1866843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5C63FE-3965-46A3-AFE1-756CFA697091}" type="datetimeFigureOut">
              <a:rPr kumimoji="1" lang="ja-JP" altLang="en-US" smtClean="0"/>
              <a:t>2025/6/18</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D141037-C453-44A3-A3D0-4964E9498153}" type="slidenum">
              <a:rPr kumimoji="1" lang="ja-JP" altLang="en-US" smtClean="0"/>
              <a:t>‹#›</a:t>
            </a:fld>
            <a:endParaRPr kumimoji="1" lang="ja-JP" altLang="en-US"/>
          </a:p>
        </p:txBody>
      </p:sp>
    </p:spTree>
    <p:extLst>
      <p:ext uri="{BB962C8B-B14F-4D97-AF65-F5344CB8AC3E}">
        <p14:creationId xmlns:p14="http://schemas.microsoft.com/office/powerpoint/2010/main" val="38192429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2A896B4-C0D9-578B-7AD7-C7886DA3D0A7}"/>
              </a:ext>
            </a:extLst>
          </p:cNvPr>
          <p:cNvSpPr>
            <a:spLocks noGrp="1" noChangeArrowheads="1"/>
          </p:cNvSpPr>
          <p:nvPr>
            <p:ph type="ctrTitle"/>
          </p:nvPr>
        </p:nvSpPr>
        <p:spPr bwMode="auto">
          <a:xfrm>
            <a:off x="2500927" y="2351782"/>
            <a:ext cx="777648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3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災害発生時の障がい者への支援について </a:t>
            </a:r>
            <a:br>
              <a:rPr kumimoji="0" lang="en-US" altLang="ja-JP" sz="3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0" lang="ja-JP" altLang="en-US" sz="3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ー最近の動向から学ぶ</a:t>
            </a:r>
            <a:r>
              <a:rPr kumimoji="0" lang="en-US" altLang="ja-JP" sz="3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0" lang="ja-JP" altLang="ja-JP" sz="3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 name="字幕 2">
            <a:extLst>
              <a:ext uri="{FF2B5EF4-FFF2-40B4-BE49-F238E27FC236}">
                <a16:creationId xmlns:a16="http://schemas.microsoft.com/office/drawing/2014/main" id="{307D5A68-3A48-997E-4C1A-A1733DE2301E}"/>
              </a:ext>
            </a:extLst>
          </p:cNvPr>
          <p:cNvSpPr>
            <a:spLocks noGrp="1"/>
          </p:cNvSpPr>
          <p:nvPr>
            <p:ph type="subTitle" idx="1"/>
          </p:nvPr>
        </p:nvSpPr>
        <p:spPr>
          <a:xfrm>
            <a:off x="6756400" y="5329238"/>
            <a:ext cx="4653280" cy="919162"/>
          </a:xfrm>
        </p:spPr>
        <p:txBody>
          <a:bodyPr>
            <a:normAutofit/>
          </a:bodyPr>
          <a:lstStyle/>
          <a:p>
            <a:r>
              <a:rPr kumimoji="1" lang="ja-JP" altLang="en-US" dirty="0">
                <a:solidFill>
                  <a:schemeClr val="tx1"/>
                </a:solidFill>
              </a:rPr>
              <a:t>特定非営利活動法人ゆめ風基金</a:t>
            </a:r>
            <a:endParaRPr kumimoji="1" lang="en-US" altLang="ja-JP" dirty="0">
              <a:solidFill>
                <a:schemeClr val="tx1"/>
              </a:solidFill>
            </a:endParaRPr>
          </a:p>
          <a:p>
            <a:r>
              <a:rPr lang="ja-JP" altLang="en-US" dirty="0">
                <a:solidFill>
                  <a:schemeClr val="tx1"/>
                </a:solidFill>
              </a:rPr>
              <a:t>八幡　隆司</a:t>
            </a:r>
            <a:endParaRPr kumimoji="1" lang="ja-JP" altLang="en-US" dirty="0">
              <a:solidFill>
                <a:schemeClr val="tx1"/>
              </a:solidFill>
            </a:endParaRPr>
          </a:p>
        </p:txBody>
      </p:sp>
    </p:spTree>
    <p:extLst>
      <p:ext uri="{BB962C8B-B14F-4D97-AF65-F5344CB8AC3E}">
        <p14:creationId xmlns:p14="http://schemas.microsoft.com/office/powerpoint/2010/main" val="10920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図 3">
            <a:extLst>
              <a:ext uri="{FF2B5EF4-FFF2-40B4-BE49-F238E27FC236}">
                <a16:creationId xmlns:a16="http://schemas.microsoft.com/office/drawing/2014/main" id="{2E4182D5-B0B5-2904-7DDF-B829C49FD67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4536" y="483897"/>
            <a:ext cx="5947506" cy="582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正方形/長方形 4">
            <a:extLst>
              <a:ext uri="{FF2B5EF4-FFF2-40B4-BE49-F238E27FC236}">
                <a16:creationId xmlns:a16="http://schemas.microsoft.com/office/drawing/2014/main" id="{D46E7D72-002B-6ABD-5443-D6D455464DB8}"/>
              </a:ext>
            </a:extLst>
          </p:cNvPr>
          <p:cNvSpPr>
            <a:spLocks noChangeArrowheads="1"/>
          </p:cNvSpPr>
          <p:nvPr/>
        </p:nvSpPr>
        <p:spPr bwMode="auto">
          <a:xfrm>
            <a:off x="699957" y="598197"/>
            <a:ext cx="2625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kumimoji="0" lang="ja-JP" altLang="en-US">
                <a:solidFill>
                  <a:schemeClr val="tx1"/>
                </a:solidFill>
                <a:latin typeface="Calibri" panose="020F0502020204030204" pitchFamily="34" charset="0"/>
                <a:ea typeface="ＭＳ Ｐゴシック" panose="020B0600070205080204" pitchFamily="50" charset="-128"/>
              </a:rPr>
              <a:t>住民の方へ伝達される避難情報の伝え方</a:t>
            </a:r>
          </a:p>
        </p:txBody>
      </p:sp>
      <p:sp>
        <p:nvSpPr>
          <p:cNvPr id="38916" name="テキスト ボックス 5">
            <a:extLst>
              <a:ext uri="{FF2B5EF4-FFF2-40B4-BE49-F238E27FC236}">
                <a16:creationId xmlns:a16="http://schemas.microsoft.com/office/drawing/2014/main" id="{80194F8A-3C6D-67F9-3BE1-33A87231A2AB}"/>
              </a:ext>
            </a:extLst>
          </p:cNvPr>
          <p:cNvSpPr txBox="1">
            <a:spLocks noChangeArrowheads="1"/>
          </p:cNvSpPr>
          <p:nvPr/>
        </p:nvSpPr>
        <p:spPr bwMode="auto">
          <a:xfrm>
            <a:off x="1039681" y="1620547"/>
            <a:ext cx="2071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a:solidFill>
                  <a:schemeClr val="tx1"/>
                </a:solidFill>
                <a:latin typeface="Calibri" panose="020F0502020204030204" pitchFamily="34" charset="0"/>
                <a:ea typeface="ＭＳ Ｐゴシック" panose="020B0600070205080204" pitchFamily="50" charset="-128"/>
              </a:rPr>
              <a:t>ただし、危険だからと言って、自治体がすぐに情報を出すわけではない。</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8B261DD-DD90-1DAA-0369-38CB4ABE3CE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4064" y="922607"/>
            <a:ext cx="8292281" cy="5628995"/>
          </a:xfrm>
          <a:prstGeom prst="rect">
            <a:avLst/>
          </a:prstGeom>
        </p:spPr>
      </p:pic>
      <p:sp>
        <p:nvSpPr>
          <p:cNvPr id="6" name="テキスト ボックス 5">
            <a:extLst>
              <a:ext uri="{FF2B5EF4-FFF2-40B4-BE49-F238E27FC236}">
                <a16:creationId xmlns:a16="http://schemas.microsoft.com/office/drawing/2014/main" id="{AAF68DF0-E772-1E29-7140-47C020F0BCDF}"/>
              </a:ext>
            </a:extLst>
          </p:cNvPr>
          <p:cNvSpPr txBox="1"/>
          <p:nvPr/>
        </p:nvSpPr>
        <p:spPr>
          <a:xfrm>
            <a:off x="9226345" y="5456904"/>
            <a:ext cx="2517058" cy="646331"/>
          </a:xfrm>
          <a:prstGeom prst="rect">
            <a:avLst/>
          </a:prstGeom>
          <a:noFill/>
        </p:spPr>
        <p:txBody>
          <a:bodyPr wrap="square" rtlCol="0">
            <a:spAutoFit/>
          </a:bodyPr>
          <a:lstStyle/>
          <a:p>
            <a:r>
              <a:rPr kumimoji="1" lang="ja-JP" altLang="en-US" dirty="0"/>
              <a:t>町村週報</a:t>
            </a:r>
            <a:endParaRPr kumimoji="1" lang="en-US" altLang="ja-JP" dirty="0"/>
          </a:p>
          <a:p>
            <a:r>
              <a:rPr kumimoji="1" lang="en-US" altLang="ja-JP" dirty="0"/>
              <a:t>2025</a:t>
            </a:r>
            <a:r>
              <a:rPr kumimoji="1" lang="ja-JP" altLang="en-US" dirty="0"/>
              <a:t>年</a:t>
            </a:r>
            <a:r>
              <a:rPr kumimoji="1" lang="en-US" altLang="ja-JP" dirty="0"/>
              <a:t>3</a:t>
            </a:r>
            <a:r>
              <a:rPr kumimoji="1" lang="ja-JP" altLang="en-US" dirty="0"/>
              <a:t>月</a:t>
            </a:r>
            <a:r>
              <a:rPr kumimoji="1" lang="en-US" altLang="ja-JP" dirty="0"/>
              <a:t>3</a:t>
            </a:r>
            <a:r>
              <a:rPr kumimoji="1" lang="ja-JP" altLang="en-US" dirty="0"/>
              <a:t>日発行より</a:t>
            </a:r>
          </a:p>
        </p:txBody>
      </p:sp>
      <p:sp>
        <p:nvSpPr>
          <p:cNvPr id="8" name="テキスト ボックス 7">
            <a:extLst>
              <a:ext uri="{FF2B5EF4-FFF2-40B4-BE49-F238E27FC236}">
                <a16:creationId xmlns:a16="http://schemas.microsoft.com/office/drawing/2014/main" id="{F4DA311D-CA0D-5539-3623-5622C4A5A196}"/>
              </a:ext>
            </a:extLst>
          </p:cNvPr>
          <p:cNvSpPr txBox="1"/>
          <p:nvPr/>
        </p:nvSpPr>
        <p:spPr>
          <a:xfrm>
            <a:off x="582561" y="306398"/>
            <a:ext cx="2878394" cy="461665"/>
          </a:xfrm>
          <a:prstGeom prst="rect">
            <a:avLst/>
          </a:prstGeom>
          <a:noFill/>
        </p:spPr>
        <p:txBody>
          <a:bodyPr wrap="square">
            <a:spAutoFit/>
          </a:bodyPr>
          <a:lstStyle/>
          <a:p>
            <a:r>
              <a:rPr lang="zh-TW" altLang="en-US" sz="2400" dirty="0">
                <a:latin typeface="BIZ UDPゴシック" panose="020B0400000000000000" pitchFamily="50" charset="-128"/>
                <a:ea typeface="BIZ UDPゴシック" panose="020B0400000000000000" pitchFamily="50" charset="-128"/>
              </a:rPr>
              <a:t>個別避難計画作成</a:t>
            </a:r>
            <a:endParaRPr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50062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a:extLst>
              <a:ext uri="{FF2B5EF4-FFF2-40B4-BE49-F238E27FC236}">
                <a16:creationId xmlns:a16="http://schemas.microsoft.com/office/drawing/2014/main" id="{5C3C77BA-46AD-AA2A-23E4-AEC15B48D613}"/>
              </a:ext>
            </a:extLst>
          </p:cNvPr>
          <p:cNvSpPr txBox="1">
            <a:spLocks noChangeArrowheads="1"/>
          </p:cNvSpPr>
          <p:nvPr/>
        </p:nvSpPr>
        <p:spPr bwMode="auto">
          <a:xfrm>
            <a:off x="832680" y="471560"/>
            <a:ext cx="26235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sz="2000" dirty="0">
                <a:solidFill>
                  <a:schemeClr val="tx1"/>
                </a:solidFill>
                <a:latin typeface="Calibri" panose="020F0502020204030204" pitchFamily="34" charset="0"/>
                <a:ea typeface="ＭＳ Ｐゴシック" panose="020B0600070205080204" pitchFamily="50" charset="-128"/>
              </a:rPr>
              <a:t>個別避難計画の問題</a:t>
            </a:r>
          </a:p>
        </p:txBody>
      </p:sp>
      <p:sp>
        <p:nvSpPr>
          <p:cNvPr id="4" name="テキスト ボックス 3">
            <a:extLst>
              <a:ext uri="{FF2B5EF4-FFF2-40B4-BE49-F238E27FC236}">
                <a16:creationId xmlns:a16="http://schemas.microsoft.com/office/drawing/2014/main" id="{3F1A6736-4BA0-7BE8-4E5C-3F3077A5BE59}"/>
              </a:ext>
            </a:extLst>
          </p:cNvPr>
          <p:cNvSpPr txBox="1"/>
          <p:nvPr/>
        </p:nvSpPr>
        <p:spPr>
          <a:xfrm>
            <a:off x="1379988" y="1107239"/>
            <a:ext cx="7361337" cy="369332"/>
          </a:xfrm>
          <a:prstGeom prst="rect">
            <a:avLst/>
          </a:prstGeom>
          <a:noFill/>
        </p:spPr>
        <p:txBody>
          <a:bodyPr wrap="square">
            <a:spAutoFit/>
          </a:bodyPr>
          <a:lstStyle/>
          <a:p>
            <a:r>
              <a:rPr lang="ja-JP" altLang="en-US" dirty="0">
                <a:solidFill>
                  <a:schemeClr val="tx1"/>
                </a:solidFill>
                <a:latin typeface="Calibri" panose="020F0502020204030204" pitchFamily="34" charset="0"/>
                <a:ea typeface="ＭＳ Ｐゴシック" panose="020B0600070205080204" pitchFamily="50" charset="-128"/>
              </a:rPr>
              <a:t>①もともと避難行動要支援者名簿がうまく活用された事例が少ない</a:t>
            </a:r>
            <a:endParaRPr lang="ja-JP" altLang="en-US" dirty="0"/>
          </a:p>
        </p:txBody>
      </p:sp>
      <p:sp>
        <p:nvSpPr>
          <p:cNvPr id="5" name="テキスト ボックス 4">
            <a:extLst>
              <a:ext uri="{FF2B5EF4-FFF2-40B4-BE49-F238E27FC236}">
                <a16:creationId xmlns:a16="http://schemas.microsoft.com/office/drawing/2014/main" id="{29D419D2-4350-AB76-9914-2A9EF96AA5A8}"/>
              </a:ext>
            </a:extLst>
          </p:cNvPr>
          <p:cNvSpPr txBox="1"/>
          <p:nvPr/>
        </p:nvSpPr>
        <p:spPr>
          <a:xfrm>
            <a:off x="1379988" y="1712140"/>
            <a:ext cx="8309296" cy="369332"/>
          </a:xfrm>
          <a:prstGeom prst="rect">
            <a:avLst/>
          </a:prstGeom>
          <a:noFill/>
        </p:spPr>
        <p:txBody>
          <a:bodyPr wrap="square">
            <a:spAutoFit/>
          </a:bodyPr>
          <a:lstStyle/>
          <a:p>
            <a:r>
              <a:rPr lang="ja-JP" altLang="en-US" dirty="0">
                <a:latin typeface="Calibri" panose="020F0502020204030204" pitchFamily="34" charset="0"/>
                <a:ea typeface="ＭＳ Ｐゴシック" panose="020B0600070205080204" pitchFamily="50" charset="-128"/>
              </a:rPr>
              <a:t>②人口</a:t>
            </a:r>
            <a:r>
              <a:rPr lang="ja-JP" altLang="en-US" dirty="0">
                <a:solidFill>
                  <a:schemeClr val="tx1"/>
                </a:solidFill>
                <a:latin typeface="Calibri" panose="020F0502020204030204" pitchFamily="34" charset="0"/>
                <a:ea typeface="ＭＳ Ｐゴシック" panose="020B0600070205080204" pitchFamily="50" charset="-128"/>
              </a:rPr>
              <a:t>が少ないところほど有効性が高く、大規模都市にはどこまで機能するか？</a:t>
            </a:r>
            <a:endParaRPr lang="ja-JP" altLang="en-US" dirty="0"/>
          </a:p>
        </p:txBody>
      </p:sp>
      <p:sp>
        <p:nvSpPr>
          <p:cNvPr id="6" name="テキスト ボックス 5">
            <a:extLst>
              <a:ext uri="{FF2B5EF4-FFF2-40B4-BE49-F238E27FC236}">
                <a16:creationId xmlns:a16="http://schemas.microsoft.com/office/drawing/2014/main" id="{906D0BAB-BB56-CA4B-4FF0-BC77324B1BC3}"/>
              </a:ext>
            </a:extLst>
          </p:cNvPr>
          <p:cNvSpPr txBox="1"/>
          <p:nvPr/>
        </p:nvSpPr>
        <p:spPr>
          <a:xfrm>
            <a:off x="1379987" y="2301066"/>
            <a:ext cx="6564387" cy="646331"/>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③そもそも個別避難計画は避難所までの課題。避難所で苦労する障害者のことが考えられていない。</a:t>
            </a:r>
          </a:p>
        </p:txBody>
      </p:sp>
      <p:sp>
        <p:nvSpPr>
          <p:cNvPr id="7" name="テキスト ボックス 6">
            <a:extLst>
              <a:ext uri="{FF2B5EF4-FFF2-40B4-BE49-F238E27FC236}">
                <a16:creationId xmlns:a16="http://schemas.microsoft.com/office/drawing/2014/main" id="{141884CD-0679-382D-49E1-BCC499461AF1}"/>
              </a:ext>
            </a:extLst>
          </p:cNvPr>
          <p:cNvSpPr txBox="1"/>
          <p:nvPr/>
        </p:nvSpPr>
        <p:spPr>
          <a:xfrm>
            <a:off x="1379987" y="3172489"/>
            <a:ext cx="6564387" cy="646331"/>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④個別避難計画が義務付けられたのは、西日本豪雨がきっかけ。</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大地震の時にどれだけ機能するかが疑問。</a:t>
            </a:r>
          </a:p>
        </p:txBody>
      </p:sp>
      <p:sp>
        <p:nvSpPr>
          <p:cNvPr id="8" name="矢印: 下 7">
            <a:extLst>
              <a:ext uri="{FF2B5EF4-FFF2-40B4-BE49-F238E27FC236}">
                <a16:creationId xmlns:a16="http://schemas.microsoft.com/office/drawing/2014/main" id="{B4F9C650-8303-9233-C08C-F23CCB823032}"/>
              </a:ext>
            </a:extLst>
          </p:cNvPr>
          <p:cNvSpPr/>
          <p:nvPr/>
        </p:nvSpPr>
        <p:spPr>
          <a:xfrm>
            <a:off x="3456264" y="3900897"/>
            <a:ext cx="528507"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2E70450-0380-FB55-20C2-BD0CFF982500}"/>
              </a:ext>
            </a:extLst>
          </p:cNvPr>
          <p:cNvSpPr txBox="1"/>
          <p:nvPr/>
        </p:nvSpPr>
        <p:spPr>
          <a:xfrm>
            <a:off x="1379987" y="4653759"/>
            <a:ext cx="7361339" cy="369332"/>
          </a:xfrm>
          <a:prstGeom prst="rect">
            <a:avLst/>
          </a:prstGeom>
          <a:noFill/>
        </p:spPr>
        <p:txBody>
          <a:bodyPr wrap="square">
            <a:spAutoFit/>
          </a:bodyPr>
          <a:lstStyle/>
          <a:p>
            <a:r>
              <a:rPr lang="ja-JP" altLang="en-US" dirty="0">
                <a:solidFill>
                  <a:srgbClr val="FF0000"/>
                </a:solidFill>
                <a:latin typeface="ＭＳ Ｐゴシック" panose="020B0600070205080204" pitchFamily="50" charset="-128"/>
                <a:ea typeface="ＭＳ Ｐゴシック" panose="020B0600070205080204" pitchFamily="50" charset="-128"/>
              </a:rPr>
              <a:t>災害ケースマネジメントの必要性</a:t>
            </a:r>
          </a:p>
        </p:txBody>
      </p:sp>
      <p:sp>
        <p:nvSpPr>
          <p:cNvPr id="12" name="テキスト ボックス 11">
            <a:extLst>
              <a:ext uri="{FF2B5EF4-FFF2-40B4-BE49-F238E27FC236}">
                <a16:creationId xmlns:a16="http://schemas.microsoft.com/office/drawing/2014/main" id="{0C72EA95-895D-10DF-9CB3-8E12677366E0}"/>
              </a:ext>
            </a:extLst>
          </p:cNvPr>
          <p:cNvSpPr txBox="1"/>
          <p:nvPr/>
        </p:nvSpPr>
        <p:spPr>
          <a:xfrm>
            <a:off x="2144472" y="5050517"/>
            <a:ext cx="6098796" cy="1077218"/>
          </a:xfrm>
          <a:prstGeom prst="rect">
            <a:avLst/>
          </a:prstGeom>
          <a:noFill/>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災害によって被害を受けた被災者一人ひとりに寄り添い、生活全体における状況を把握し、それぞれの課題に応じた情報提供や人的支援など個別の支援を組み合わせて支援計画を策定し、「生活の復興」を支援する取り組み</a:t>
            </a:r>
          </a:p>
        </p:txBody>
      </p:sp>
    </p:spTree>
    <p:extLst>
      <p:ext uri="{BB962C8B-B14F-4D97-AF65-F5344CB8AC3E}">
        <p14:creationId xmlns:p14="http://schemas.microsoft.com/office/powerpoint/2010/main" val="1224476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ー 1">
            <a:extLst>
              <a:ext uri="{FF2B5EF4-FFF2-40B4-BE49-F238E27FC236}">
                <a16:creationId xmlns:a16="http://schemas.microsoft.com/office/drawing/2014/main" id="{02A8F83B-8BAF-07D1-E654-84C5F02BCC09}"/>
              </a:ext>
            </a:extLst>
          </p:cNvPr>
          <p:cNvSpPr>
            <a:spLocks noGrp="1" noChangeArrowheads="1"/>
          </p:cNvSpPr>
          <p:nvPr>
            <p:ph type="sldNum" sz="quarter" idx="12"/>
          </p:nvPr>
        </p:nvSpPr>
        <p:spPr bwMode="auto">
          <a:xfrm>
            <a:off x="7583984" y="6242698"/>
            <a:ext cx="683339"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623A284D-BCDA-4074-A2DE-E53F37C271B3}" type="slidenum">
              <a:rPr lang="ja-JP" altLang="en-US" sz="1400">
                <a:solidFill>
                  <a:srgbClr val="898989"/>
                </a:solidFill>
                <a:latin typeface="Calibri" panose="020F0502020204030204" pitchFamily="34" charset="0"/>
                <a:ea typeface="ＭＳ Ｐゴシック" panose="020B0600070205080204" pitchFamily="50" charset="-128"/>
              </a:rPr>
              <a:pPr fontAlgn="base">
                <a:spcBef>
                  <a:spcPct val="0"/>
                </a:spcBef>
                <a:spcAft>
                  <a:spcPct val="0"/>
                </a:spcAft>
                <a:buClrTx/>
                <a:buSzTx/>
                <a:buFontTx/>
                <a:buNone/>
              </a:pPr>
              <a:t>13</a:t>
            </a:fld>
            <a:endParaRPr lang="ja-JP" altLang="en-US" sz="1400">
              <a:solidFill>
                <a:srgbClr val="898989"/>
              </a:solidFill>
              <a:latin typeface="Calibri" panose="020F0502020204030204" pitchFamily="34" charset="0"/>
              <a:ea typeface="ＭＳ Ｐゴシック" panose="020B0600070205080204" pitchFamily="50" charset="-128"/>
            </a:endParaRPr>
          </a:p>
        </p:txBody>
      </p:sp>
      <p:pic>
        <p:nvPicPr>
          <p:cNvPr id="44035" name="図 2">
            <a:extLst>
              <a:ext uri="{FF2B5EF4-FFF2-40B4-BE49-F238E27FC236}">
                <a16:creationId xmlns:a16="http://schemas.microsoft.com/office/drawing/2014/main" id="{2A278C18-64F7-B3F2-6230-005C612A10E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0372" y="1839636"/>
            <a:ext cx="21050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テキスト ボックス 3">
            <a:extLst>
              <a:ext uri="{FF2B5EF4-FFF2-40B4-BE49-F238E27FC236}">
                <a16:creationId xmlns:a16="http://schemas.microsoft.com/office/drawing/2014/main" id="{361E1205-0619-6CEC-7D32-96FA0EAA4D92}"/>
              </a:ext>
            </a:extLst>
          </p:cNvPr>
          <p:cNvSpPr txBox="1">
            <a:spLocks noChangeArrowheads="1"/>
          </p:cNvSpPr>
          <p:nvPr/>
        </p:nvSpPr>
        <p:spPr bwMode="auto">
          <a:xfrm>
            <a:off x="696709" y="390249"/>
            <a:ext cx="3168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a:solidFill>
                  <a:schemeClr val="tx1"/>
                </a:solidFill>
                <a:latin typeface="Calibri" panose="020F0502020204030204" pitchFamily="34" charset="0"/>
                <a:ea typeface="ＭＳ Ｐゴシック" panose="020B0600070205080204" pitchFamily="50" charset="-128"/>
              </a:rPr>
              <a:t>福祉避難所設置の流れ</a:t>
            </a:r>
          </a:p>
        </p:txBody>
      </p:sp>
      <p:pic>
        <p:nvPicPr>
          <p:cNvPr id="44037" name="図 4">
            <a:extLst>
              <a:ext uri="{FF2B5EF4-FFF2-40B4-BE49-F238E27FC236}">
                <a16:creationId xmlns:a16="http://schemas.microsoft.com/office/drawing/2014/main" id="{84393EB3-B72C-1CF6-5380-AF624C3D8F9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9822" y="4166911"/>
            <a:ext cx="1801813"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図 5">
            <a:extLst>
              <a:ext uri="{FF2B5EF4-FFF2-40B4-BE49-F238E27FC236}">
                <a16:creationId xmlns:a16="http://schemas.microsoft.com/office/drawing/2014/main" id="{5793DB4A-DC09-8825-D997-2CC0EA39ED9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93921" y="1668186"/>
            <a:ext cx="193675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図 6">
            <a:extLst>
              <a:ext uri="{FF2B5EF4-FFF2-40B4-BE49-F238E27FC236}">
                <a16:creationId xmlns:a16="http://schemas.microsoft.com/office/drawing/2014/main" id="{93831EF6-F38E-2A81-AA98-55D5F0AF4F3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49909" y="1657074"/>
            <a:ext cx="15541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右矢印 7">
            <a:extLst>
              <a:ext uri="{FF2B5EF4-FFF2-40B4-BE49-F238E27FC236}">
                <a16:creationId xmlns:a16="http://schemas.microsoft.com/office/drawing/2014/main" id="{41B05143-DC63-9CA6-236E-B053635AE342}"/>
              </a:ext>
            </a:extLst>
          </p:cNvPr>
          <p:cNvSpPr/>
          <p:nvPr/>
        </p:nvSpPr>
        <p:spPr>
          <a:xfrm>
            <a:off x="3073196" y="2334936"/>
            <a:ext cx="431800"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a:extLst>
              <a:ext uri="{FF2B5EF4-FFF2-40B4-BE49-F238E27FC236}">
                <a16:creationId xmlns:a16="http://schemas.microsoft.com/office/drawing/2014/main" id="{A70E5F27-C35C-A50D-157A-17B39AD48242}"/>
              </a:ext>
            </a:extLst>
          </p:cNvPr>
          <p:cNvSpPr/>
          <p:nvPr/>
        </p:nvSpPr>
        <p:spPr>
          <a:xfrm>
            <a:off x="5911647" y="2479400"/>
            <a:ext cx="936625"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下矢印 9">
            <a:extLst>
              <a:ext uri="{FF2B5EF4-FFF2-40B4-BE49-F238E27FC236}">
                <a16:creationId xmlns:a16="http://schemas.microsoft.com/office/drawing/2014/main" id="{7EC3A0D3-D288-4188-97A3-628EE5A6C997}"/>
              </a:ext>
            </a:extLst>
          </p:cNvPr>
          <p:cNvSpPr/>
          <p:nvPr/>
        </p:nvSpPr>
        <p:spPr>
          <a:xfrm>
            <a:off x="4473372" y="3414437"/>
            <a:ext cx="288925"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上矢印 10">
            <a:extLst>
              <a:ext uri="{FF2B5EF4-FFF2-40B4-BE49-F238E27FC236}">
                <a16:creationId xmlns:a16="http://schemas.microsoft.com/office/drawing/2014/main" id="{78F88CA4-C406-7DA4-EA7B-19851B065D5D}"/>
              </a:ext>
            </a:extLst>
          </p:cNvPr>
          <p:cNvSpPr/>
          <p:nvPr/>
        </p:nvSpPr>
        <p:spPr>
          <a:xfrm>
            <a:off x="4990897" y="3414437"/>
            <a:ext cx="250825" cy="57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044" name="テキスト ボックス 11">
            <a:extLst>
              <a:ext uri="{FF2B5EF4-FFF2-40B4-BE49-F238E27FC236}">
                <a16:creationId xmlns:a16="http://schemas.microsoft.com/office/drawing/2014/main" id="{DD5C61CE-D468-2DDD-DD08-05724CF9A17F}"/>
              </a:ext>
            </a:extLst>
          </p:cNvPr>
          <p:cNvSpPr txBox="1">
            <a:spLocks noChangeArrowheads="1"/>
          </p:cNvSpPr>
          <p:nvPr/>
        </p:nvSpPr>
        <p:spPr bwMode="auto">
          <a:xfrm>
            <a:off x="2785859" y="1974575"/>
            <a:ext cx="1008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a:solidFill>
                  <a:schemeClr val="tx1"/>
                </a:solidFill>
                <a:latin typeface="Calibri" panose="020F0502020204030204" pitchFamily="34" charset="0"/>
                <a:ea typeface="ＭＳ Ｐゴシック" panose="020B0600070205080204" pitchFamily="50" charset="-128"/>
              </a:rPr>
              <a:t>①避難</a:t>
            </a:r>
          </a:p>
        </p:txBody>
      </p:sp>
      <p:sp>
        <p:nvSpPr>
          <p:cNvPr id="13" name="左カーブ矢印 12">
            <a:extLst>
              <a:ext uri="{FF2B5EF4-FFF2-40B4-BE49-F238E27FC236}">
                <a16:creationId xmlns:a16="http://schemas.microsoft.com/office/drawing/2014/main" id="{4B41434D-7AF6-B57F-6E3C-38E4CA052C94}"/>
              </a:ext>
            </a:extLst>
          </p:cNvPr>
          <p:cNvSpPr/>
          <p:nvPr/>
        </p:nvSpPr>
        <p:spPr>
          <a:xfrm flipH="1" flipV="1">
            <a:off x="3144635" y="2695299"/>
            <a:ext cx="865187" cy="14716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44046" name="正方形/長方形 13">
            <a:extLst>
              <a:ext uri="{FF2B5EF4-FFF2-40B4-BE49-F238E27FC236}">
                <a16:creationId xmlns:a16="http://schemas.microsoft.com/office/drawing/2014/main" id="{2AEAE575-B8C3-F642-512C-FD44D5BB6B4D}"/>
              </a:ext>
            </a:extLst>
          </p:cNvPr>
          <p:cNvSpPr>
            <a:spLocks noChangeArrowheads="1"/>
          </p:cNvSpPr>
          <p:nvPr/>
        </p:nvSpPr>
        <p:spPr bwMode="auto">
          <a:xfrm>
            <a:off x="3735185" y="3443011"/>
            <a:ext cx="877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a:solidFill>
                  <a:schemeClr val="tx1"/>
                </a:solidFill>
                <a:latin typeface="Calibri" panose="020F0502020204030204" pitchFamily="34" charset="0"/>
                <a:ea typeface="ＭＳ Ｐゴシック" panose="020B0600070205080204" pitchFamily="50" charset="-128"/>
              </a:rPr>
              <a:t>②連絡</a:t>
            </a:r>
          </a:p>
        </p:txBody>
      </p:sp>
      <p:sp>
        <p:nvSpPr>
          <p:cNvPr id="44047" name="テキスト ボックス 14">
            <a:extLst>
              <a:ext uri="{FF2B5EF4-FFF2-40B4-BE49-F238E27FC236}">
                <a16:creationId xmlns:a16="http://schemas.microsoft.com/office/drawing/2014/main" id="{FEC763FE-4210-BE12-3278-B2B2B90A9FDC}"/>
              </a:ext>
            </a:extLst>
          </p:cNvPr>
          <p:cNvSpPr txBox="1">
            <a:spLocks noChangeArrowheads="1"/>
          </p:cNvSpPr>
          <p:nvPr/>
        </p:nvSpPr>
        <p:spPr bwMode="auto">
          <a:xfrm>
            <a:off x="1417434" y="3379512"/>
            <a:ext cx="1871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a:solidFill>
                  <a:schemeClr val="tx1"/>
                </a:solidFill>
                <a:latin typeface="Calibri" panose="020F0502020204030204" pitchFamily="34" charset="0"/>
                <a:ea typeface="ＭＳ Ｐゴシック" panose="020B0600070205080204" pitchFamily="50" charset="-128"/>
              </a:rPr>
              <a:t>②</a:t>
            </a:r>
            <a:r>
              <a:rPr lang="en-US" altLang="ja-JP">
                <a:solidFill>
                  <a:schemeClr val="tx1"/>
                </a:solidFill>
                <a:latin typeface="Calibri" panose="020F0502020204030204" pitchFamily="34" charset="0"/>
                <a:ea typeface="ＭＳ Ｐゴシック" panose="020B0600070205080204" pitchFamily="50" charset="-128"/>
              </a:rPr>
              <a:t>´</a:t>
            </a:r>
            <a:r>
              <a:rPr lang="ja-JP" altLang="en-US">
                <a:solidFill>
                  <a:schemeClr val="tx1"/>
                </a:solidFill>
                <a:latin typeface="Calibri" panose="020F0502020204030204" pitchFamily="34" charset="0"/>
                <a:ea typeface="ＭＳ Ｐゴシック" panose="020B0600070205080204" pitchFamily="50" charset="-128"/>
              </a:rPr>
              <a:t>要援護者の確認・トリアージ</a:t>
            </a:r>
          </a:p>
        </p:txBody>
      </p:sp>
      <p:sp>
        <p:nvSpPr>
          <p:cNvPr id="44048" name="テキスト ボックス 15">
            <a:extLst>
              <a:ext uri="{FF2B5EF4-FFF2-40B4-BE49-F238E27FC236}">
                <a16:creationId xmlns:a16="http://schemas.microsoft.com/office/drawing/2014/main" id="{001607DD-80A0-62B8-F457-5AE0452E08EE}"/>
              </a:ext>
            </a:extLst>
          </p:cNvPr>
          <p:cNvSpPr txBox="1">
            <a:spLocks noChangeArrowheads="1"/>
          </p:cNvSpPr>
          <p:nvPr/>
        </p:nvSpPr>
        <p:spPr bwMode="auto">
          <a:xfrm>
            <a:off x="5313160" y="3546200"/>
            <a:ext cx="3298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a:solidFill>
                  <a:schemeClr val="tx1"/>
                </a:solidFill>
                <a:latin typeface="Calibri" panose="020F0502020204030204" pitchFamily="34" charset="0"/>
                <a:ea typeface="ＭＳ Ｐゴシック" panose="020B0600070205080204" pitchFamily="50" charset="-128"/>
              </a:rPr>
              <a:t>⑤移送先の指定・連絡</a:t>
            </a:r>
          </a:p>
        </p:txBody>
      </p:sp>
      <p:sp>
        <p:nvSpPr>
          <p:cNvPr id="44049" name="テキスト ボックス 16">
            <a:extLst>
              <a:ext uri="{FF2B5EF4-FFF2-40B4-BE49-F238E27FC236}">
                <a16:creationId xmlns:a16="http://schemas.microsoft.com/office/drawing/2014/main" id="{1A5C2C34-0C49-A997-8343-2577663C02C6}"/>
              </a:ext>
            </a:extLst>
          </p:cNvPr>
          <p:cNvSpPr txBox="1">
            <a:spLocks noChangeArrowheads="1"/>
          </p:cNvSpPr>
          <p:nvPr/>
        </p:nvSpPr>
        <p:spPr bwMode="auto">
          <a:xfrm>
            <a:off x="5811634" y="1696761"/>
            <a:ext cx="1365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a:solidFill>
                  <a:schemeClr val="tx1"/>
                </a:solidFill>
                <a:latin typeface="Calibri" panose="020F0502020204030204" pitchFamily="34" charset="0"/>
                <a:ea typeface="ＭＳ Ｐゴシック" panose="020B0600070205080204" pitchFamily="50" charset="-128"/>
              </a:rPr>
              <a:t>⑥移送・</a:t>
            </a:r>
            <a:endParaRPr lang="en-US" altLang="ja-JP">
              <a:solidFill>
                <a:schemeClr val="tx1"/>
              </a:solidFill>
              <a:latin typeface="Calibri" panose="020F0502020204030204" pitchFamily="34" charset="0"/>
              <a:ea typeface="ＭＳ Ｐゴシック" panose="020B0600070205080204" pitchFamily="50" charset="-128"/>
            </a:endParaRPr>
          </a:p>
          <a:p>
            <a:pPr eaLnBrk="1" hangingPunct="1">
              <a:spcBef>
                <a:spcPct val="0"/>
              </a:spcBef>
              <a:buClrTx/>
              <a:buSzTx/>
              <a:buFontTx/>
              <a:buNone/>
            </a:pPr>
            <a:r>
              <a:rPr lang="ja-JP" altLang="en-US">
                <a:solidFill>
                  <a:schemeClr val="tx1"/>
                </a:solidFill>
                <a:latin typeface="Calibri" panose="020F0502020204030204" pitchFamily="34" charset="0"/>
                <a:ea typeface="ＭＳ Ｐゴシック" panose="020B0600070205080204" pitchFamily="50" charset="-128"/>
              </a:rPr>
              <a:t>　受け入れ</a:t>
            </a:r>
          </a:p>
        </p:txBody>
      </p:sp>
      <p:sp>
        <p:nvSpPr>
          <p:cNvPr id="18" name="下カーブ矢印 17">
            <a:extLst>
              <a:ext uri="{FF2B5EF4-FFF2-40B4-BE49-F238E27FC236}">
                <a16:creationId xmlns:a16="http://schemas.microsoft.com/office/drawing/2014/main" id="{397FC8BA-389F-A977-D497-E062ACCCF169}"/>
              </a:ext>
            </a:extLst>
          </p:cNvPr>
          <p:cNvSpPr/>
          <p:nvPr/>
        </p:nvSpPr>
        <p:spPr>
          <a:xfrm>
            <a:off x="2136571" y="758550"/>
            <a:ext cx="5473700" cy="9096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9" name="乗算記号 18">
            <a:extLst>
              <a:ext uri="{FF2B5EF4-FFF2-40B4-BE49-F238E27FC236}">
                <a16:creationId xmlns:a16="http://schemas.microsoft.com/office/drawing/2014/main" id="{FB6516E2-EA3C-43E7-3462-3BB3B7B5C7C5}"/>
              </a:ext>
            </a:extLst>
          </p:cNvPr>
          <p:cNvSpPr/>
          <p:nvPr/>
        </p:nvSpPr>
        <p:spPr>
          <a:xfrm>
            <a:off x="4017760" y="402950"/>
            <a:ext cx="561975" cy="5032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0" name="屈折矢印 19">
            <a:extLst>
              <a:ext uri="{FF2B5EF4-FFF2-40B4-BE49-F238E27FC236}">
                <a16:creationId xmlns:a16="http://schemas.microsoft.com/office/drawing/2014/main" id="{FF000C80-7974-F364-66DB-8E59CC1F0A00}"/>
              </a:ext>
            </a:extLst>
          </p:cNvPr>
          <p:cNvSpPr/>
          <p:nvPr/>
        </p:nvSpPr>
        <p:spPr>
          <a:xfrm>
            <a:off x="6673647" y="3573187"/>
            <a:ext cx="1584325" cy="13319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曲折矢印 21">
            <a:extLst>
              <a:ext uri="{FF2B5EF4-FFF2-40B4-BE49-F238E27FC236}">
                <a16:creationId xmlns:a16="http://schemas.microsoft.com/office/drawing/2014/main" id="{1CC1ED0D-66B9-000F-6D1F-B33651DE7181}"/>
              </a:ext>
            </a:extLst>
          </p:cNvPr>
          <p:cNvSpPr/>
          <p:nvPr/>
        </p:nvSpPr>
        <p:spPr>
          <a:xfrm flipH="1" flipV="1">
            <a:off x="6745084" y="4351062"/>
            <a:ext cx="1847850" cy="14398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44054" name="テキスト ボックス 23">
            <a:extLst>
              <a:ext uri="{FF2B5EF4-FFF2-40B4-BE49-F238E27FC236}">
                <a16:creationId xmlns:a16="http://schemas.microsoft.com/office/drawing/2014/main" id="{29122125-9834-FB50-79DC-3757D2BDA688}"/>
              </a:ext>
            </a:extLst>
          </p:cNvPr>
          <p:cNvSpPr txBox="1">
            <a:spLocks noChangeArrowheads="1"/>
          </p:cNvSpPr>
          <p:nvPr/>
        </p:nvSpPr>
        <p:spPr bwMode="auto">
          <a:xfrm>
            <a:off x="6211685" y="4166911"/>
            <a:ext cx="1374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a:solidFill>
                  <a:schemeClr val="tx1"/>
                </a:solidFill>
                <a:latin typeface="Calibri" panose="020F0502020204030204" pitchFamily="34" charset="0"/>
                <a:ea typeface="ＭＳ Ｐゴシック" panose="020B0600070205080204" pitchFamily="50" charset="-128"/>
              </a:rPr>
              <a:t>③開設要請</a:t>
            </a:r>
          </a:p>
        </p:txBody>
      </p:sp>
      <p:sp>
        <p:nvSpPr>
          <p:cNvPr id="44055" name="テキスト ボックス 24">
            <a:extLst>
              <a:ext uri="{FF2B5EF4-FFF2-40B4-BE49-F238E27FC236}">
                <a16:creationId xmlns:a16="http://schemas.microsoft.com/office/drawing/2014/main" id="{BD6900CE-6F86-4D9E-54AA-2C7BDFA0F4DD}"/>
              </a:ext>
            </a:extLst>
          </p:cNvPr>
          <p:cNvSpPr txBox="1">
            <a:spLocks noChangeArrowheads="1"/>
          </p:cNvSpPr>
          <p:nvPr/>
        </p:nvSpPr>
        <p:spPr bwMode="auto">
          <a:xfrm>
            <a:off x="7321347" y="5790924"/>
            <a:ext cx="178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a:solidFill>
                  <a:schemeClr val="tx1"/>
                </a:solidFill>
                <a:latin typeface="Calibri" panose="020F0502020204030204" pitchFamily="34" charset="0"/>
                <a:ea typeface="ＭＳ Ｐゴシック" panose="020B0600070205080204" pitchFamily="50" charset="-128"/>
              </a:rPr>
              <a:t>④受け入れ受諾</a:t>
            </a:r>
          </a:p>
        </p:txBody>
      </p:sp>
      <p:sp>
        <p:nvSpPr>
          <p:cNvPr id="44056" name="矢印: 右 1">
            <a:extLst>
              <a:ext uri="{FF2B5EF4-FFF2-40B4-BE49-F238E27FC236}">
                <a16:creationId xmlns:a16="http://schemas.microsoft.com/office/drawing/2014/main" id="{FEEBD108-8373-C5D7-CCE4-9F71FFFC6F29}"/>
              </a:ext>
            </a:extLst>
          </p:cNvPr>
          <p:cNvSpPr>
            <a:spLocks noChangeArrowheads="1"/>
          </p:cNvSpPr>
          <p:nvPr/>
        </p:nvSpPr>
        <p:spPr bwMode="auto">
          <a:xfrm>
            <a:off x="4613072" y="574399"/>
            <a:ext cx="188913" cy="144462"/>
          </a:xfrm>
          <a:prstGeom prst="rightArrow">
            <a:avLst>
              <a:gd name="adj1" fmla="val 50000"/>
              <a:gd name="adj2" fmla="val 5018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endParaRPr kumimoji="0" lang="ja-JP" altLang="en-US">
              <a:solidFill>
                <a:schemeClr val="tx1"/>
              </a:solidFill>
              <a:latin typeface="Calibri" panose="020F0502020204030204" pitchFamily="34" charset="0"/>
              <a:ea typeface="ＭＳ Ｐゴシック" panose="020B0600070205080204" pitchFamily="50" charset="-128"/>
            </a:endParaRPr>
          </a:p>
        </p:txBody>
      </p:sp>
      <p:sp>
        <p:nvSpPr>
          <p:cNvPr id="3" name="円: 塗りつぶしなし 2">
            <a:extLst>
              <a:ext uri="{FF2B5EF4-FFF2-40B4-BE49-F238E27FC236}">
                <a16:creationId xmlns:a16="http://schemas.microsoft.com/office/drawing/2014/main" id="{BFD4B035-13A2-F66F-01A3-57DA0065D0FC}"/>
              </a:ext>
            </a:extLst>
          </p:cNvPr>
          <p:cNvSpPr/>
          <p:nvPr/>
        </p:nvSpPr>
        <p:spPr bwMode="auto">
          <a:xfrm>
            <a:off x="4954385" y="452161"/>
            <a:ext cx="422275" cy="433388"/>
          </a:xfrm>
          <a:prstGeom prst="donu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ja-JP" altLang="en-US">
              <a:ln>
                <a:solidFill>
                  <a:srgbClr val="FF0000"/>
                </a:solidFill>
              </a:ln>
              <a:solidFill>
                <a:srgbClr val="FF0000"/>
              </a:solidFill>
            </a:endParaRPr>
          </a:p>
        </p:txBody>
      </p:sp>
      <p:sp>
        <p:nvSpPr>
          <p:cNvPr id="44058" name="テキスト ボックス 11">
            <a:extLst>
              <a:ext uri="{FF2B5EF4-FFF2-40B4-BE49-F238E27FC236}">
                <a16:creationId xmlns:a16="http://schemas.microsoft.com/office/drawing/2014/main" id="{9437C98D-75EE-68C4-21D0-81EABB8B62E7}"/>
              </a:ext>
            </a:extLst>
          </p:cNvPr>
          <p:cNvSpPr txBox="1">
            <a:spLocks noChangeArrowheads="1"/>
          </p:cNvSpPr>
          <p:nvPr/>
        </p:nvSpPr>
        <p:spPr bwMode="auto">
          <a:xfrm>
            <a:off x="5438572" y="410886"/>
            <a:ext cx="1008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a:solidFill>
                  <a:schemeClr val="tx1"/>
                </a:solidFill>
                <a:latin typeface="Calibri" panose="020F0502020204030204" pitchFamily="34" charset="0"/>
                <a:ea typeface="ＭＳ Ｐゴシック" panose="020B0600070205080204" pitchFamily="50" charset="-128"/>
              </a:rPr>
              <a:t>①避難</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1">
            <a:extLst>
              <a:ext uri="{FF2B5EF4-FFF2-40B4-BE49-F238E27FC236}">
                <a16:creationId xmlns:a16="http://schemas.microsoft.com/office/drawing/2014/main" id="{550FB98F-98EF-7916-59AE-542348253EB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A6C46E56-3C54-4839-A0C7-26DD0AEBCB5D}" type="slidenum">
              <a:rPr kumimoji="1" lang="ja-JP" altLang="en-US" sz="1400">
                <a:solidFill>
                  <a:srgbClr val="898989"/>
                </a:solidFill>
                <a:latin typeface="Calibri" panose="020F0502020204030204" pitchFamily="34" charset="0"/>
              </a:rPr>
              <a:pPr eaLnBrk="1" hangingPunct="1">
                <a:spcBef>
                  <a:spcPct val="0"/>
                </a:spcBef>
                <a:buFontTx/>
                <a:buNone/>
              </a:pPr>
              <a:t>14</a:t>
            </a:fld>
            <a:endParaRPr kumimoji="1" lang="ja-JP" altLang="en-US" sz="1400">
              <a:solidFill>
                <a:srgbClr val="898989"/>
              </a:solidFill>
              <a:latin typeface="Calibri" panose="020F0502020204030204" pitchFamily="34" charset="0"/>
            </a:endParaRPr>
          </a:p>
        </p:txBody>
      </p:sp>
      <p:pic>
        <p:nvPicPr>
          <p:cNvPr id="21507" name="図 2">
            <a:extLst>
              <a:ext uri="{FF2B5EF4-FFF2-40B4-BE49-F238E27FC236}">
                <a16:creationId xmlns:a16="http://schemas.microsoft.com/office/drawing/2014/main" id="{9AF583BA-B567-0A70-4994-7B3FD93E77E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5767" y="333376"/>
            <a:ext cx="83534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テキスト ボックス 3">
            <a:extLst>
              <a:ext uri="{FF2B5EF4-FFF2-40B4-BE49-F238E27FC236}">
                <a16:creationId xmlns:a16="http://schemas.microsoft.com/office/drawing/2014/main" id="{6C0B5857-F429-62D8-800B-DB5876EA8C07}"/>
              </a:ext>
            </a:extLst>
          </p:cNvPr>
          <p:cNvSpPr txBox="1">
            <a:spLocks noChangeArrowheads="1"/>
          </p:cNvSpPr>
          <p:nvPr/>
        </p:nvSpPr>
        <p:spPr bwMode="auto">
          <a:xfrm>
            <a:off x="5774642" y="3924301"/>
            <a:ext cx="2879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1200">
                <a:latin typeface="Calibri" panose="020F0502020204030204" pitchFamily="34" charset="0"/>
              </a:rPr>
              <a:t>京都市福祉避難所運営ガイドラインより</a:t>
            </a:r>
          </a:p>
        </p:txBody>
      </p:sp>
      <p:sp>
        <p:nvSpPr>
          <p:cNvPr id="21509" name="テキスト ボックス 4">
            <a:extLst>
              <a:ext uri="{FF2B5EF4-FFF2-40B4-BE49-F238E27FC236}">
                <a16:creationId xmlns:a16="http://schemas.microsoft.com/office/drawing/2014/main" id="{2F4D03B5-2936-EA8D-DB71-B752FBF183CD}"/>
              </a:ext>
            </a:extLst>
          </p:cNvPr>
          <p:cNvSpPr txBox="1">
            <a:spLocks noChangeArrowheads="1"/>
          </p:cNvSpPr>
          <p:nvPr/>
        </p:nvSpPr>
        <p:spPr bwMode="auto">
          <a:xfrm>
            <a:off x="1369328" y="5229225"/>
            <a:ext cx="6624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1800">
                <a:latin typeface="Calibri" panose="020F0502020204030204" pitchFamily="34" charset="0"/>
              </a:rPr>
              <a:t>夜間の職員配置やその他運営に係る職員の給料は？</a:t>
            </a:r>
          </a:p>
        </p:txBody>
      </p:sp>
      <p:sp>
        <p:nvSpPr>
          <p:cNvPr id="6" name="下矢印 5">
            <a:extLst>
              <a:ext uri="{FF2B5EF4-FFF2-40B4-BE49-F238E27FC236}">
                <a16:creationId xmlns:a16="http://schemas.microsoft.com/office/drawing/2014/main" id="{E89D58E5-2AD0-460B-97C7-1182588BFD4C}"/>
              </a:ext>
            </a:extLst>
          </p:cNvPr>
          <p:cNvSpPr/>
          <p:nvPr/>
        </p:nvSpPr>
        <p:spPr>
          <a:xfrm>
            <a:off x="2821892" y="4229101"/>
            <a:ext cx="504825" cy="568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テキスト ボックス 1">
            <a:extLst>
              <a:ext uri="{FF2B5EF4-FFF2-40B4-BE49-F238E27FC236}">
                <a16:creationId xmlns:a16="http://schemas.microsoft.com/office/drawing/2014/main" id="{B458F937-85E8-3944-B17D-F496BCDF4E93}"/>
              </a:ext>
            </a:extLst>
          </p:cNvPr>
          <p:cNvSpPr txBox="1">
            <a:spLocks noChangeArrowheads="1"/>
          </p:cNvSpPr>
          <p:nvPr/>
        </p:nvSpPr>
        <p:spPr bwMode="auto">
          <a:xfrm>
            <a:off x="1081875" y="427767"/>
            <a:ext cx="7704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a:latin typeface="Calibri" panose="020F0502020204030204" pitchFamily="34" charset="0"/>
              </a:rPr>
              <a:t>福祉避難所協定は結んでいるけれど・・・</a:t>
            </a:r>
          </a:p>
        </p:txBody>
      </p:sp>
      <p:sp>
        <p:nvSpPr>
          <p:cNvPr id="3" name="テキスト ボックス 2">
            <a:extLst>
              <a:ext uri="{FF2B5EF4-FFF2-40B4-BE49-F238E27FC236}">
                <a16:creationId xmlns:a16="http://schemas.microsoft.com/office/drawing/2014/main" id="{FF40C9CF-5DE6-4E04-A862-E0D592BCD613}"/>
              </a:ext>
            </a:extLst>
          </p:cNvPr>
          <p:cNvSpPr txBox="1"/>
          <p:nvPr/>
        </p:nvSpPr>
        <p:spPr>
          <a:xfrm>
            <a:off x="1662899" y="1148491"/>
            <a:ext cx="7129462" cy="1200150"/>
          </a:xfrm>
          <a:prstGeom prst="rect">
            <a:avLst/>
          </a:prstGeom>
          <a:noFill/>
        </p:spPr>
        <p:txBody>
          <a:bodyPr>
            <a:spAutoFit/>
          </a:bodyPr>
          <a:lstStyle/>
          <a:p>
            <a:pPr>
              <a:defRPr/>
            </a:pPr>
            <a:r>
              <a:rPr kumimoji="1" lang="ja-JP" altLang="en-US" sz="2400" b="1" dirty="0">
                <a:latin typeface="+mj-ea"/>
                <a:ea typeface="+mj-ea"/>
              </a:rPr>
              <a:t>開けるタイミングはいつなのか？</a:t>
            </a:r>
            <a:endParaRPr kumimoji="1" lang="en-US" altLang="ja-JP" sz="2400" b="1" dirty="0">
              <a:latin typeface="+mj-ea"/>
              <a:ea typeface="+mj-ea"/>
            </a:endParaRPr>
          </a:p>
          <a:p>
            <a:pPr>
              <a:defRPr/>
            </a:pPr>
            <a:r>
              <a:rPr kumimoji="1" lang="ja-JP" altLang="en-US" sz="2400" b="1" dirty="0">
                <a:latin typeface="+mj-ea"/>
                <a:ea typeface="+mj-ea"/>
              </a:rPr>
              <a:t>どんな人が想定されるのか？</a:t>
            </a:r>
            <a:endParaRPr kumimoji="1" lang="en-US" altLang="ja-JP" sz="2400" b="1" dirty="0">
              <a:latin typeface="+mj-ea"/>
              <a:ea typeface="+mj-ea"/>
            </a:endParaRPr>
          </a:p>
          <a:p>
            <a:pPr>
              <a:defRPr/>
            </a:pPr>
            <a:r>
              <a:rPr kumimoji="1" lang="ja-JP" altLang="en-US" sz="2400" b="1" dirty="0">
                <a:latin typeface="+mj-ea"/>
                <a:ea typeface="+mj-ea"/>
              </a:rPr>
              <a:t>何を準備しておけばよいのか？</a:t>
            </a:r>
            <a:endParaRPr kumimoji="1" lang="ja-JP" altLang="en-US" dirty="0"/>
          </a:p>
        </p:txBody>
      </p:sp>
      <p:sp>
        <p:nvSpPr>
          <p:cNvPr id="23556" name="テキスト ボックス 3">
            <a:extLst>
              <a:ext uri="{FF2B5EF4-FFF2-40B4-BE49-F238E27FC236}">
                <a16:creationId xmlns:a16="http://schemas.microsoft.com/office/drawing/2014/main" id="{47675BF9-36C6-F439-A65B-3B0BC4343372}"/>
              </a:ext>
            </a:extLst>
          </p:cNvPr>
          <p:cNvSpPr txBox="1">
            <a:spLocks noChangeArrowheads="1"/>
          </p:cNvSpPr>
          <p:nvPr/>
        </p:nvSpPr>
        <p:spPr bwMode="auto">
          <a:xfrm>
            <a:off x="1081875" y="2501041"/>
            <a:ext cx="2663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b="1">
                <a:latin typeface="Calibri" panose="020F0502020204030204" pitchFamily="34" charset="0"/>
              </a:rPr>
              <a:t>避難所開設中</a:t>
            </a:r>
          </a:p>
        </p:txBody>
      </p:sp>
      <p:sp>
        <p:nvSpPr>
          <p:cNvPr id="5" name="テキスト ボックス 4">
            <a:extLst>
              <a:ext uri="{FF2B5EF4-FFF2-40B4-BE49-F238E27FC236}">
                <a16:creationId xmlns:a16="http://schemas.microsoft.com/office/drawing/2014/main" id="{9F32C5E2-1104-4FC4-AD5F-5857D4BBA4EB}"/>
              </a:ext>
            </a:extLst>
          </p:cNvPr>
          <p:cNvSpPr txBox="1"/>
          <p:nvPr/>
        </p:nvSpPr>
        <p:spPr>
          <a:xfrm>
            <a:off x="1801011" y="2988403"/>
            <a:ext cx="5976938" cy="706438"/>
          </a:xfrm>
          <a:prstGeom prst="rect">
            <a:avLst/>
          </a:prstGeom>
          <a:noFill/>
        </p:spPr>
        <p:txBody>
          <a:bodyPr>
            <a:spAutoFit/>
          </a:bodyPr>
          <a:lstStyle/>
          <a:p>
            <a:pPr>
              <a:defRPr/>
            </a:pPr>
            <a:r>
              <a:rPr kumimoji="1" lang="ja-JP" altLang="en-US" sz="2000" b="1" dirty="0">
                <a:latin typeface="+mj-ea"/>
                <a:ea typeface="+mj-ea"/>
              </a:rPr>
              <a:t>人員確保はできているか？</a:t>
            </a:r>
            <a:endParaRPr kumimoji="1" lang="en-US" altLang="ja-JP" sz="2000" b="1" dirty="0">
              <a:latin typeface="+mj-ea"/>
              <a:ea typeface="+mj-ea"/>
            </a:endParaRPr>
          </a:p>
          <a:p>
            <a:pPr>
              <a:defRPr/>
            </a:pPr>
            <a:r>
              <a:rPr kumimoji="1" lang="ja-JP" altLang="en-US" sz="2000" b="1" dirty="0">
                <a:latin typeface="+mj-ea"/>
                <a:ea typeface="+mj-ea"/>
              </a:rPr>
              <a:t>避難者用プログラムはできているか？</a:t>
            </a:r>
          </a:p>
        </p:txBody>
      </p:sp>
      <p:sp>
        <p:nvSpPr>
          <p:cNvPr id="23558" name="テキスト ボックス 5">
            <a:extLst>
              <a:ext uri="{FF2B5EF4-FFF2-40B4-BE49-F238E27FC236}">
                <a16:creationId xmlns:a16="http://schemas.microsoft.com/office/drawing/2014/main" id="{9A3574FD-F828-830F-CD0B-1A67C970A71F}"/>
              </a:ext>
            </a:extLst>
          </p:cNvPr>
          <p:cNvSpPr txBox="1">
            <a:spLocks noChangeArrowheads="1"/>
          </p:cNvSpPr>
          <p:nvPr/>
        </p:nvSpPr>
        <p:spPr bwMode="auto">
          <a:xfrm>
            <a:off x="1212050" y="3956779"/>
            <a:ext cx="5629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b="1">
                <a:latin typeface="Calibri" panose="020F0502020204030204" pitchFamily="34" charset="0"/>
              </a:rPr>
              <a:t>避難所解消に向けて</a:t>
            </a:r>
          </a:p>
        </p:txBody>
      </p:sp>
      <p:sp>
        <p:nvSpPr>
          <p:cNvPr id="7" name="テキスト ボックス 6">
            <a:extLst>
              <a:ext uri="{FF2B5EF4-FFF2-40B4-BE49-F238E27FC236}">
                <a16:creationId xmlns:a16="http://schemas.microsoft.com/office/drawing/2014/main" id="{3D6C869D-527F-4427-9765-94DF7604A72F}"/>
              </a:ext>
            </a:extLst>
          </p:cNvPr>
          <p:cNvSpPr txBox="1"/>
          <p:nvPr/>
        </p:nvSpPr>
        <p:spPr>
          <a:xfrm>
            <a:off x="1801011" y="4531453"/>
            <a:ext cx="7200900" cy="1016000"/>
          </a:xfrm>
          <a:prstGeom prst="rect">
            <a:avLst/>
          </a:prstGeom>
          <a:noFill/>
        </p:spPr>
        <p:txBody>
          <a:bodyPr>
            <a:spAutoFit/>
          </a:bodyPr>
          <a:lstStyle/>
          <a:p>
            <a:pPr>
              <a:defRPr/>
            </a:pPr>
            <a:r>
              <a:rPr kumimoji="1" lang="ja-JP" altLang="en-US" sz="2000" b="1" dirty="0">
                <a:latin typeface="+mj-ea"/>
                <a:ea typeface="+mj-ea"/>
              </a:rPr>
              <a:t>一人一人のケース会議が重要になる</a:t>
            </a:r>
            <a:endParaRPr kumimoji="1" lang="en-US" altLang="ja-JP" sz="2000" b="1" dirty="0">
              <a:latin typeface="+mj-ea"/>
              <a:ea typeface="+mj-ea"/>
            </a:endParaRPr>
          </a:p>
          <a:p>
            <a:pPr>
              <a:defRPr/>
            </a:pPr>
            <a:r>
              <a:rPr kumimoji="1" lang="ja-JP" altLang="en-US" sz="2000" b="1" dirty="0">
                <a:latin typeface="+mj-ea"/>
                <a:ea typeface="+mj-ea"/>
              </a:rPr>
              <a:t>例えば　家の片づけをしないと帰れない</a:t>
            </a:r>
            <a:endParaRPr kumimoji="1" lang="en-US" altLang="ja-JP" sz="2000" b="1" dirty="0">
              <a:latin typeface="+mj-ea"/>
              <a:ea typeface="+mj-ea"/>
            </a:endParaRPr>
          </a:p>
          <a:p>
            <a:pPr>
              <a:defRPr/>
            </a:pPr>
            <a:r>
              <a:rPr kumimoji="1" lang="ja-JP" altLang="en-US" sz="2000" b="1" dirty="0">
                <a:latin typeface="+mj-ea"/>
                <a:ea typeface="+mj-ea"/>
              </a:rPr>
              <a:t>　　　　　みなし仮設住宅に住みたいが物件が見つからない</a:t>
            </a:r>
            <a:endParaRPr kumimoji="1" lang="en-US" altLang="ja-JP" sz="2000" b="1" dirty="0">
              <a:latin typeface="+mj-ea"/>
              <a:ea typeface="+mj-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テキスト ボックス 1">
            <a:extLst>
              <a:ext uri="{FF2B5EF4-FFF2-40B4-BE49-F238E27FC236}">
                <a16:creationId xmlns:a16="http://schemas.microsoft.com/office/drawing/2014/main" id="{B9D971DF-378C-E88B-27A4-F1D5DAA5B370}"/>
              </a:ext>
            </a:extLst>
          </p:cNvPr>
          <p:cNvSpPr txBox="1">
            <a:spLocks noChangeArrowheads="1"/>
          </p:cNvSpPr>
          <p:nvPr/>
        </p:nvSpPr>
        <p:spPr bwMode="auto">
          <a:xfrm>
            <a:off x="1147129" y="303530"/>
            <a:ext cx="4369751"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latin typeface="Calibri" panose="020F0502020204030204" pitchFamily="34" charset="0"/>
              </a:rPr>
              <a:t>日本とイタリアの災害支援のあり方の違い</a:t>
            </a:r>
          </a:p>
        </p:txBody>
      </p:sp>
      <p:sp>
        <p:nvSpPr>
          <p:cNvPr id="16388" name="テキスト ボックス 2">
            <a:extLst>
              <a:ext uri="{FF2B5EF4-FFF2-40B4-BE49-F238E27FC236}">
                <a16:creationId xmlns:a16="http://schemas.microsoft.com/office/drawing/2014/main" id="{8CFE1464-D913-71EB-8FAE-CC8D74B3B2B8}"/>
              </a:ext>
            </a:extLst>
          </p:cNvPr>
          <p:cNvSpPr txBox="1">
            <a:spLocks noChangeArrowheads="1"/>
          </p:cNvSpPr>
          <p:nvPr/>
        </p:nvSpPr>
        <p:spPr bwMode="auto">
          <a:xfrm>
            <a:off x="1291591" y="808355"/>
            <a:ext cx="3527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Calibri" panose="020F0502020204030204" pitchFamily="34" charset="0"/>
              </a:rPr>
              <a:t>日本　　　　戦前と変わらぬ避難所</a:t>
            </a:r>
          </a:p>
        </p:txBody>
      </p:sp>
      <p:pic>
        <p:nvPicPr>
          <p:cNvPr id="16389" name="図 3">
            <a:extLst>
              <a:ext uri="{FF2B5EF4-FFF2-40B4-BE49-F238E27FC236}">
                <a16:creationId xmlns:a16="http://schemas.microsoft.com/office/drawing/2014/main" id="{75976DB1-0996-7DA2-23F2-83A31A0030A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2515" y="1176656"/>
            <a:ext cx="421005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図 5">
            <a:extLst>
              <a:ext uri="{FF2B5EF4-FFF2-40B4-BE49-F238E27FC236}">
                <a16:creationId xmlns:a16="http://schemas.microsoft.com/office/drawing/2014/main" id="{173A2D4F-729D-37AE-0C57-7986F5EE2F3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4204" y="1176656"/>
            <a:ext cx="32099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テキスト ボックス 6">
            <a:extLst>
              <a:ext uri="{FF2B5EF4-FFF2-40B4-BE49-F238E27FC236}">
                <a16:creationId xmlns:a16="http://schemas.microsoft.com/office/drawing/2014/main" id="{8B7540BD-F24F-B2F0-DA08-60D420514EE2}"/>
              </a:ext>
            </a:extLst>
          </p:cNvPr>
          <p:cNvSpPr txBox="1">
            <a:spLocks noChangeArrowheads="1"/>
          </p:cNvSpPr>
          <p:nvPr/>
        </p:nvSpPr>
        <p:spPr bwMode="auto">
          <a:xfrm>
            <a:off x="1147129" y="4011692"/>
            <a:ext cx="7966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latin typeface="Calibri" panose="020F0502020204030204" pitchFamily="34" charset="0"/>
              </a:rPr>
              <a:t>阪神淡路大震災　　　　　　　　　　　　　　　　　　　昭和５年（</a:t>
            </a:r>
            <a:r>
              <a:rPr lang="en-US" altLang="ja-JP" sz="1800" dirty="0">
                <a:latin typeface="Calibri" panose="020F0502020204030204" pitchFamily="34" charset="0"/>
              </a:rPr>
              <a:t>1930</a:t>
            </a:r>
            <a:r>
              <a:rPr lang="ja-JP" altLang="en-US" sz="1800" dirty="0">
                <a:latin typeface="Calibri" panose="020F0502020204030204" pitchFamily="34" charset="0"/>
              </a:rPr>
              <a:t>年）　北伊豆地震</a:t>
            </a:r>
          </a:p>
        </p:txBody>
      </p:sp>
      <p:sp>
        <p:nvSpPr>
          <p:cNvPr id="16392" name="テキスト ボックス 7">
            <a:extLst>
              <a:ext uri="{FF2B5EF4-FFF2-40B4-BE49-F238E27FC236}">
                <a16:creationId xmlns:a16="http://schemas.microsoft.com/office/drawing/2014/main" id="{EC086FE4-19C7-A7A2-2830-89CDC0E4EDE9}"/>
              </a:ext>
            </a:extLst>
          </p:cNvPr>
          <p:cNvSpPr txBox="1">
            <a:spLocks noChangeArrowheads="1"/>
          </p:cNvSpPr>
          <p:nvPr/>
        </p:nvSpPr>
        <p:spPr bwMode="auto">
          <a:xfrm>
            <a:off x="1072515" y="4704080"/>
            <a:ext cx="51250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latin typeface="Calibri" panose="020F0502020204030204" pitchFamily="34" charset="0"/>
              </a:rPr>
              <a:t>日本の災害でのトイレ問題はいつまで続くのか？</a:t>
            </a:r>
          </a:p>
        </p:txBody>
      </p:sp>
      <p:sp>
        <p:nvSpPr>
          <p:cNvPr id="2" name="テキスト ボックス 7">
            <a:extLst>
              <a:ext uri="{FF2B5EF4-FFF2-40B4-BE49-F238E27FC236}">
                <a16:creationId xmlns:a16="http://schemas.microsoft.com/office/drawing/2014/main" id="{9C8523B9-F247-F0EB-F33C-217AC9ADD84A}"/>
              </a:ext>
            </a:extLst>
          </p:cNvPr>
          <p:cNvSpPr txBox="1">
            <a:spLocks noChangeArrowheads="1"/>
          </p:cNvSpPr>
          <p:nvPr/>
        </p:nvSpPr>
        <p:spPr bwMode="auto">
          <a:xfrm>
            <a:off x="1072515" y="5611057"/>
            <a:ext cx="85083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dirty="0">
                <a:latin typeface="Calibri" panose="020F0502020204030204" pitchFamily="34" charset="0"/>
              </a:rPr>
              <a:t>2024</a:t>
            </a:r>
            <a:r>
              <a:rPr lang="ja-JP" altLang="en-US" sz="1800" dirty="0">
                <a:latin typeface="Calibri" panose="020F0502020204030204" pitchFamily="34" charset="0"/>
              </a:rPr>
              <a:t>．４月に起きた台湾地震では日本と比べ、格段に迅速て、適切な支援が行われた。</a:t>
            </a:r>
          </a:p>
        </p:txBody>
      </p:sp>
      <p:sp>
        <p:nvSpPr>
          <p:cNvPr id="3" name="矢印: 下 2">
            <a:extLst>
              <a:ext uri="{FF2B5EF4-FFF2-40B4-BE49-F238E27FC236}">
                <a16:creationId xmlns:a16="http://schemas.microsoft.com/office/drawing/2014/main" id="{C75DEEA7-CD7B-CD40-B6B4-B815B0CEB1F2}"/>
              </a:ext>
            </a:extLst>
          </p:cNvPr>
          <p:cNvSpPr/>
          <p:nvPr/>
        </p:nvSpPr>
        <p:spPr>
          <a:xfrm>
            <a:off x="3199766" y="5094604"/>
            <a:ext cx="417194" cy="4527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テキスト ボックス 1">
            <a:extLst>
              <a:ext uri="{FF2B5EF4-FFF2-40B4-BE49-F238E27FC236}">
                <a16:creationId xmlns:a16="http://schemas.microsoft.com/office/drawing/2014/main" id="{C3D904CC-E60F-1BAD-45B3-26E9B4071033}"/>
              </a:ext>
            </a:extLst>
          </p:cNvPr>
          <p:cNvSpPr txBox="1">
            <a:spLocks noChangeArrowheads="1"/>
          </p:cNvSpPr>
          <p:nvPr/>
        </p:nvSpPr>
        <p:spPr bwMode="auto">
          <a:xfrm>
            <a:off x="984061" y="276736"/>
            <a:ext cx="107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a:latin typeface="Calibri" panose="020F0502020204030204" pitchFamily="34" charset="0"/>
              </a:rPr>
              <a:t>イタリア</a:t>
            </a:r>
          </a:p>
        </p:txBody>
      </p:sp>
      <p:pic>
        <p:nvPicPr>
          <p:cNvPr id="21507" name="図 2">
            <a:extLst>
              <a:ext uri="{FF2B5EF4-FFF2-40B4-BE49-F238E27FC236}">
                <a16:creationId xmlns:a16="http://schemas.microsoft.com/office/drawing/2014/main" id="{55C491D1-5287-6924-1F3E-04DDB621D5F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42812" y="754573"/>
            <a:ext cx="2524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図 3">
            <a:extLst>
              <a:ext uri="{FF2B5EF4-FFF2-40B4-BE49-F238E27FC236}">
                <a16:creationId xmlns:a16="http://schemas.microsoft.com/office/drawing/2014/main" id="{2EC99AE1-62ED-EAF6-7C51-F94B3D69264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62174" y="754573"/>
            <a:ext cx="504031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テキスト ボックス 4">
            <a:extLst>
              <a:ext uri="{FF2B5EF4-FFF2-40B4-BE49-F238E27FC236}">
                <a16:creationId xmlns:a16="http://schemas.microsoft.com/office/drawing/2014/main" id="{D62D816F-7BAD-5026-BC6D-A4C63DFF8982}"/>
              </a:ext>
            </a:extLst>
          </p:cNvPr>
          <p:cNvSpPr txBox="1">
            <a:spLocks noChangeArrowheads="1"/>
          </p:cNvSpPr>
          <p:nvPr/>
        </p:nvSpPr>
        <p:spPr bwMode="auto">
          <a:xfrm>
            <a:off x="1142812" y="2986598"/>
            <a:ext cx="69119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a:latin typeface="Calibri" panose="020F0502020204030204" pitchFamily="34" charset="0"/>
              </a:rPr>
              <a:t>●上図のようなトイレが発災後４時間以内届く。</a:t>
            </a:r>
            <a:endParaRPr kumimoji="1" lang="en-US" altLang="ja-JP" sz="1800">
              <a:latin typeface="Calibri" panose="020F0502020204030204" pitchFamily="34" charset="0"/>
            </a:endParaRPr>
          </a:p>
          <a:p>
            <a:pPr>
              <a:spcBef>
                <a:spcPct val="0"/>
              </a:spcBef>
              <a:buFontTx/>
              <a:buNone/>
            </a:pPr>
            <a:r>
              <a:rPr kumimoji="1" lang="ja-JP" altLang="en-US" sz="1800">
                <a:latin typeface="Calibri" panose="020F0502020204030204" pitchFamily="34" charset="0"/>
              </a:rPr>
              <a:t>●次にキッチンカー（８００食の暖かな食事が提供できる）</a:t>
            </a:r>
            <a:endParaRPr kumimoji="1" lang="en-US" altLang="ja-JP" sz="1800">
              <a:latin typeface="Calibri" panose="020F0502020204030204" pitchFamily="34" charset="0"/>
            </a:endParaRPr>
          </a:p>
          <a:p>
            <a:pPr>
              <a:spcBef>
                <a:spcPct val="0"/>
              </a:spcBef>
              <a:buFontTx/>
              <a:buNone/>
            </a:pPr>
            <a:r>
              <a:rPr kumimoji="1" lang="ja-JP" altLang="en-US" sz="1800">
                <a:latin typeface="Calibri" panose="020F0502020204030204" pitchFamily="34" charset="0"/>
              </a:rPr>
              <a:t>●１～２家族にテントひとつと、簡易ベッド（各テントにはエアコン）</a:t>
            </a:r>
            <a:endParaRPr kumimoji="1" lang="en-US" altLang="ja-JP" sz="1800">
              <a:latin typeface="Calibri" panose="020F0502020204030204" pitchFamily="34" charset="0"/>
            </a:endParaRPr>
          </a:p>
          <a:p>
            <a:pPr>
              <a:spcBef>
                <a:spcPct val="0"/>
              </a:spcBef>
              <a:buFontTx/>
              <a:buNone/>
            </a:pPr>
            <a:r>
              <a:rPr kumimoji="1" lang="ja-JP" altLang="en-US" sz="1800">
                <a:latin typeface="Calibri" panose="020F0502020204030204" pitchFamily="34" charset="0"/>
              </a:rPr>
              <a:t>●シャワールーム、コインランドリーも届けられる。</a:t>
            </a:r>
            <a:endParaRPr kumimoji="1" lang="en-US" altLang="ja-JP" sz="1800">
              <a:latin typeface="Calibri" panose="020F0502020204030204" pitchFamily="34" charset="0"/>
            </a:endParaRPr>
          </a:p>
          <a:p>
            <a:pPr>
              <a:spcBef>
                <a:spcPct val="0"/>
              </a:spcBef>
              <a:buFontTx/>
              <a:buNone/>
            </a:pPr>
            <a:r>
              <a:rPr kumimoji="1" lang="ja-JP" altLang="en-US" sz="1800">
                <a:latin typeface="Calibri" panose="020F0502020204030204" pitchFamily="34" charset="0"/>
              </a:rPr>
              <a:t>●食事は別途準備された大型テントが食堂件集会所となる。</a:t>
            </a:r>
          </a:p>
        </p:txBody>
      </p:sp>
      <p:sp>
        <p:nvSpPr>
          <p:cNvPr id="21510" name="テキスト ボックス 5">
            <a:extLst>
              <a:ext uri="{FF2B5EF4-FFF2-40B4-BE49-F238E27FC236}">
                <a16:creationId xmlns:a16="http://schemas.microsoft.com/office/drawing/2014/main" id="{B4F1631E-CDDB-56BC-B8FE-59BD6A777751}"/>
              </a:ext>
            </a:extLst>
          </p:cNvPr>
          <p:cNvSpPr txBox="1">
            <a:spLocks noChangeArrowheads="1"/>
          </p:cNvSpPr>
          <p:nvPr/>
        </p:nvSpPr>
        <p:spPr bwMode="auto">
          <a:xfrm>
            <a:off x="1142812" y="4786823"/>
            <a:ext cx="7704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a:latin typeface="Calibri" panose="020F0502020204030204" pitchFamily="34" charset="0"/>
              </a:rPr>
              <a:t>イタリアでは災害関連死がほとんどない</a:t>
            </a:r>
            <a:endParaRPr kumimoji="1" lang="en-US" altLang="ja-JP" sz="1800">
              <a:latin typeface="Calibri" panose="020F0502020204030204" pitchFamily="34" charset="0"/>
            </a:endParaRPr>
          </a:p>
          <a:p>
            <a:pPr>
              <a:spcBef>
                <a:spcPct val="0"/>
              </a:spcBef>
              <a:buFontTx/>
              <a:buNone/>
            </a:pPr>
            <a:endParaRPr kumimoji="1" lang="en-US" altLang="ja-JP" sz="1800">
              <a:latin typeface="Calibri" panose="020F0502020204030204" pitchFamily="34" charset="0"/>
            </a:endParaRPr>
          </a:p>
          <a:p>
            <a:pPr>
              <a:spcBef>
                <a:spcPct val="0"/>
              </a:spcBef>
              <a:buFontTx/>
              <a:buNone/>
            </a:pPr>
            <a:r>
              <a:rPr kumimoji="1" lang="ja-JP" altLang="en-US" sz="1800">
                <a:latin typeface="Calibri" panose="020F0502020204030204" pitchFamily="34" charset="0"/>
              </a:rPr>
              <a:t>ボランティアでも無償ではなく、事前等登録に基づいた有償ボランティア</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0C541-B060-3FB4-1153-FFC0C838C947}"/>
            </a:ext>
          </a:extLst>
        </p:cNvPr>
        <p:cNvGrpSpPr/>
        <p:nvPr/>
      </p:nvGrpSpPr>
      <p:grpSpPr>
        <a:xfrm>
          <a:off x="0" y="0"/>
          <a:ext cx="0" cy="0"/>
          <a:chOff x="0" y="0"/>
          <a:chExt cx="0" cy="0"/>
        </a:xfrm>
      </p:grpSpPr>
      <p:sp>
        <p:nvSpPr>
          <p:cNvPr id="14338" name="テキスト ボックス 2">
            <a:extLst>
              <a:ext uri="{FF2B5EF4-FFF2-40B4-BE49-F238E27FC236}">
                <a16:creationId xmlns:a16="http://schemas.microsoft.com/office/drawing/2014/main" id="{1CC071A4-6D33-8E01-5FB6-8C8753F16C0B}"/>
              </a:ext>
            </a:extLst>
          </p:cNvPr>
          <p:cNvSpPr txBox="1">
            <a:spLocks noChangeArrowheads="1"/>
          </p:cNvSpPr>
          <p:nvPr/>
        </p:nvSpPr>
        <p:spPr bwMode="auto">
          <a:xfrm>
            <a:off x="568520" y="349641"/>
            <a:ext cx="7979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solidFill>
                  <a:srgbClr val="C00000"/>
                </a:solidFill>
                <a:latin typeface="ＭＳ Ｐゴシック" panose="020B0600070205080204" pitchFamily="50" charset="-128"/>
              </a:rPr>
              <a:t>能登地震（</a:t>
            </a:r>
            <a:r>
              <a:rPr kumimoji="1" lang="en-US" altLang="ja-JP" sz="2400" dirty="0">
                <a:solidFill>
                  <a:srgbClr val="C00000"/>
                </a:solidFill>
                <a:latin typeface="ＭＳ Ｐゴシック" panose="020B0600070205080204" pitchFamily="50" charset="-128"/>
              </a:rPr>
              <a:t>2024</a:t>
            </a:r>
            <a:r>
              <a:rPr kumimoji="1" lang="ja-JP" altLang="en-US" sz="2400" dirty="0">
                <a:solidFill>
                  <a:srgbClr val="C00000"/>
                </a:solidFill>
                <a:latin typeface="ＭＳ Ｐゴシック" panose="020B0600070205080204" pitchFamily="50" charset="-128"/>
              </a:rPr>
              <a:t>年）と</a:t>
            </a:r>
            <a:r>
              <a:rPr kumimoji="1" lang="en-US" altLang="ja-JP" sz="2400" dirty="0">
                <a:solidFill>
                  <a:srgbClr val="C00000"/>
                </a:solidFill>
                <a:latin typeface="ＭＳ Ｐゴシック" panose="020B0600070205080204" pitchFamily="50" charset="-128"/>
              </a:rPr>
              <a:t>2025</a:t>
            </a:r>
            <a:r>
              <a:rPr kumimoji="1" lang="ja-JP" altLang="en-US" sz="2400" dirty="0">
                <a:solidFill>
                  <a:srgbClr val="C00000"/>
                </a:solidFill>
                <a:latin typeface="ＭＳ Ｐゴシック" panose="020B0600070205080204" pitchFamily="50" charset="-128"/>
              </a:rPr>
              <a:t>年災害対策基本法の改正　</a:t>
            </a:r>
          </a:p>
        </p:txBody>
      </p:sp>
      <p:sp>
        <p:nvSpPr>
          <p:cNvPr id="14339" name="テキスト ボックス 3">
            <a:extLst>
              <a:ext uri="{FF2B5EF4-FFF2-40B4-BE49-F238E27FC236}">
                <a16:creationId xmlns:a16="http://schemas.microsoft.com/office/drawing/2014/main" id="{6E3C347F-AAC7-5561-84E3-358F3489A004}"/>
              </a:ext>
            </a:extLst>
          </p:cNvPr>
          <p:cNvSpPr txBox="1">
            <a:spLocks noChangeArrowheads="1"/>
          </p:cNvSpPr>
          <p:nvPr/>
        </p:nvSpPr>
        <p:spPr bwMode="auto">
          <a:xfrm>
            <a:off x="1029551" y="972918"/>
            <a:ext cx="808928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dirty="0">
                <a:latin typeface="ＭＳ Ｐゴシック" panose="020B0600070205080204" pitchFamily="50" charset="-128"/>
              </a:rPr>
              <a:t>〇正月という最も人々が安心しきっているときに起きた地震。</a:t>
            </a:r>
            <a:endParaRPr kumimoji="1" lang="en-US" altLang="ja-JP" sz="1800" dirty="0">
              <a:latin typeface="ＭＳ Ｐゴシック" panose="020B0600070205080204" pitchFamily="50" charset="-128"/>
            </a:endParaRPr>
          </a:p>
          <a:p>
            <a:pPr>
              <a:spcBef>
                <a:spcPct val="0"/>
              </a:spcBef>
              <a:buFontTx/>
              <a:buNone/>
            </a:pPr>
            <a:r>
              <a:rPr kumimoji="1" lang="ja-JP" altLang="en-US" sz="1800" dirty="0">
                <a:latin typeface="ＭＳ Ｐゴシック" panose="020B0600070205080204" pitchFamily="50" charset="-128"/>
              </a:rPr>
              <a:t>〇</a:t>
            </a:r>
            <a:r>
              <a:rPr kumimoji="1" lang="en-US" altLang="ja-JP" sz="1800" dirty="0">
                <a:latin typeface="ＭＳ Ｐゴシック" panose="020B0600070205080204" pitchFamily="50" charset="-128"/>
              </a:rPr>
              <a:t>1.5</a:t>
            </a:r>
            <a:r>
              <a:rPr kumimoji="1" lang="ja-JP" altLang="en-US" sz="1800" dirty="0">
                <a:latin typeface="ＭＳ Ｐゴシック" panose="020B0600070205080204" pitchFamily="50" charset="-128"/>
              </a:rPr>
              <a:t>次避難所という初めての避難所が設置された。</a:t>
            </a:r>
            <a:endParaRPr kumimoji="1" lang="en-US" altLang="ja-JP" sz="1800" dirty="0">
              <a:latin typeface="ＭＳ Ｐゴシック" panose="020B0600070205080204" pitchFamily="50" charset="-128"/>
            </a:endParaRPr>
          </a:p>
          <a:p>
            <a:pPr>
              <a:spcBef>
                <a:spcPct val="0"/>
              </a:spcBef>
              <a:buFontTx/>
              <a:buNone/>
            </a:pPr>
            <a:r>
              <a:rPr kumimoji="1" lang="ja-JP" altLang="en-US" sz="1800" dirty="0">
                <a:latin typeface="ＭＳ Ｐゴシック" panose="020B0600070205080204" pitchFamily="50" charset="-128"/>
              </a:rPr>
              <a:t>〇原発事故津波災害以外で広域避難が行われたのはこれが初。</a:t>
            </a:r>
            <a:endParaRPr kumimoji="1" lang="en-US" altLang="ja-JP" sz="1800" dirty="0">
              <a:latin typeface="ＭＳ Ｐゴシック" panose="020B0600070205080204" pitchFamily="50" charset="-128"/>
            </a:endParaRPr>
          </a:p>
          <a:p>
            <a:pPr>
              <a:spcBef>
                <a:spcPct val="0"/>
              </a:spcBef>
              <a:buFontTx/>
              <a:buNone/>
            </a:pPr>
            <a:r>
              <a:rPr kumimoji="1" lang="ja-JP" altLang="en-US" sz="1800" dirty="0">
                <a:latin typeface="ＭＳ Ｐゴシック" panose="020B0600070205080204" pitchFamily="50" charset="-128"/>
              </a:rPr>
              <a:t>〇ＤＷＡＴが初めて全国から被災地に派遣された。</a:t>
            </a:r>
            <a:endParaRPr kumimoji="1" lang="en-US" altLang="ja-JP" sz="1800" dirty="0">
              <a:latin typeface="ＭＳ Ｐゴシック" panose="020B0600070205080204" pitchFamily="50" charset="-128"/>
            </a:endParaRPr>
          </a:p>
          <a:p>
            <a:pPr>
              <a:spcBef>
                <a:spcPct val="0"/>
              </a:spcBef>
              <a:buFontTx/>
              <a:buNone/>
            </a:pPr>
            <a:r>
              <a:rPr kumimoji="1" lang="ja-JP" altLang="en-US" sz="1800" dirty="0">
                <a:latin typeface="ＭＳ Ｐゴシック" panose="020B0600070205080204" pitchFamily="50" charset="-128"/>
              </a:rPr>
              <a:t>〇社会福祉施設等に対する介護職員等の派遣が積極的に使われた</a:t>
            </a:r>
            <a:endParaRPr kumimoji="1" lang="en-US" altLang="ja-JP" sz="1800" dirty="0">
              <a:latin typeface="ＭＳ Ｐゴシック" panose="020B0600070205080204" pitchFamily="50" charset="-128"/>
            </a:endParaRPr>
          </a:p>
          <a:p>
            <a:pPr>
              <a:spcBef>
                <a:spcPct val="0"/>
              </a:spcBef>
              <a:buFontTx/>
              <a:buNone/>
            </a:pPr>
            <a:r>
              <a:rPr kumimoji="1" lang="ja-JP" altLang="en-US" sz="1800" dirty="0">
                <a:latin typeface="ＭＳ Ｐゴシック" panose="020B0600070205080204" pitchFamily="50" charset="-128"/>
              </a:rPr>
              <a:t>〇</a:t>
            </a:r>
            <a:r>
              <a:rPr kumimoji="1" lang="zh-TW" altLang="en-US" sz="1800" dirty="0">
                <a:latin typeface="ＭＳ Ｐゴシック" panose="020B0600070205080204" pitchFamily="50" charset="-128"/>
              </a:rPr>
              <a:t>被災高齢者等把握事業</a:t>
            </a:r>
            <a:r>
              <a:rPr kumimoji="1" lang="ja-JP" altLang="en-US" sz="1800" dirty="0">
                <a:latin typeface="ＭＳ Ｐゴシック" panose="020B0600070205080204" pitchFamily="50" charset="-128"/>
              </a:rPr>
              <a:t>も広く行われた。</a:t>
            </a:r>
            <a:endParaRPr kumimoji="1" lang="en-US" altLang="ja-JP" sz="1800" dirty="0">
              <a:latin typeface="ＭＳ Ｐゴシック" panose="020B0600070205080204" pitchFamily="50" charset="-128"/>
            </a:endParaRPr>
          </a:p>
          <a:p>
            <a:pPr>
              <a:spcBef>
                <a:spcPct val="0"/>
              </a:spcBef>
              <a:buFontTx/>
              <a:buNone/>
            </a:pPr>
            <a:r>
              <a:rPr kumimoji="1" lang="ja-JP" altLang="en-US" sz="1800" dirty="0">
                <a:latin typeface="ＭＳ Ｐゴシック" panose="020B0600070205080204" pitchFamily="50" charset="-128"/>
              </a:rPr>
              <a:t>〇行政、県社会福祉協議会、ＮＰＯの三者連携会議がうまくいかなかった</a:t>
            </a:r>
          </a:p>
        </p:txBody>
      </p:sp>
      <p:sp>
        <p:nvSpPr>
          <p:cNvPr id="14342" name="矢印: 下 1">
            <a:extLst>
              <a:ext uri="{FF2B5EF4-FFF2-40B4-BE49-F238E27FC236}">
                <a16:creationId xmlns:a16="http://schemas.microsoft.com/office/drawing/2014/main" id="{34A0DF3F-EE06-D92D-37E3-A7F61D3B333E}"/>
              </a:ext>
            </a:extLst>
          </p:cNvPr>
          <p:cNvSpPr>
            <a:spLocks noChangeArrowheads="1"/>
          </p:cNvSpPr>
          <p:nvPr/>
        </p:nvSpPr>
        <p:spPr bwMode="auto">
          <a:xfrm>
            <a:off x="2531247" y="3451100"/>
            <a:ext cx="371343" cy="542059"/>
          </a:xfrm>
          <a:prstGeom prst="down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Calibri" panose="020F0502020204030204" pitchFamily="34" charset="0"/>
            </a:endParaRPr>
          </a:p>
        </p:txBody>
      </p:sp>
      <p:sp>
        <p:nvSpPr>
          <p:cNvPr id="14343" name="正方形/長方形 9">
            <a:extLst>
              <a:ext uri="{FF2B5EF4-FFF2-40B4-BE49-F238E27FC236}">
                <a16:creationId xmlns:a16="http://schemas.microsoft.com/office/drawing/2014/main" id="{DE21F35B-B24D-BBF2-E085-98AD50E9141A}"/>
              </a:ext>
            </a:extLst>
          </p:cNvPr>
          <p:cNvSpPr>
            <a:spLocks noChangeArrowheads="1"/>
          </p:cNvSpPr>
          <p:nvPr/>
        </p:nvSpPr>
        <p:spPr bwMode="auto">
          <a:xfrm>
            <a:off x="1172163" y="4089095"/>
            <a:ext cx="6988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latin typeface="Calibri" panose="020F0502020204030204" pitchFamily="34" charset="0"/>
              </a:rPr>
              <a:t>ボランティアが少ない</a:t>
            </a:r>
            <a:endParaRPr lang="en-US" altLang="ja-JP" sz="1800" dirty="0">
              <a:latin typeface="Calibri" panose="020F0502020204030204" pitchFamily="34" charset="0"/>
            </a:endParaRPr>
          </a:p>
          <a:p>
            <a:pPr>
              <a:spcBef>
                <a:spcPct val="0"/>
              </a:spcBef>
              <a:buFontTx/>
              <a:buNone/>
            </a:pPr>
            <a:r>
              <a:rPr lang="ja-JP" altLang="en-US" sz="1800" dirty="0">
                <a:latin typeface="Calibri" panose="020F0502020204030204" pitchFamily="34" charset="0"/>
              </a:rPr>
              <a:t>復興が遅い</a:t>
            </a:r>
            <a:endParaRPr lang="en-US" altLang="ja-JP" sz="1800" dirty="0">
              <a:latin typeface="Calibri" panose="020F0502020204030204" pitchFamily="34" charset="0"/>
            </a:endParaRPr>
          </a:p>
          <a:p>
            <a:pPr>
              <a:spcBef>
                <a:spcPct val="0"/>
              </a:spcBef>
              <a:buFontTx/>
              <a:buNone/>
            </a:pPr>
            <a:r>
              <a:rPr lang="ja-JP" altLang="en-US" sz="1800" dirty="0">
                <a:latin typeface="Calibri" panose="020F0502020204030204" pitchFamily="34" charset="0"/>
              </a:rPr>
              <a:t>福祉職員、利用者が被災地を離れる人が多くいる</a:t>
            </a:r>
          </a:p>
        </p:txBody>
      </p:sp>
    </p:spTree>
    <p:extLst>
      <p:ext uri="{BB962C8B-B14F-4D97-AF65-F5344CB8AC3E}">
        <p14:creationId xmlns:p14="http://schemas.microsoft.com/office/powerpoint/2010/main" val="4287545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1">
            <a:extLst>
              <a:ext uri="{FF2B5EF4-FFF2-40B4-BE49-F238E27FC236}">
                <a16:creationId xmlns:a16="http://schemas.microsoft.com/office/drawing/2014/main" id="{127C01FD-C771-77D6-7FE4-0B3D688BCE03}"/>
              </a:ext>
            </a:extLst>
          </p:cNvPr>
          <p:cNvSpPr txBox="1">
            <a:spLocks noChangeArrowheads="1"/>
          </p:cNvSpPr>
          <p:nvPr/>
        </p:nvSpPr>
        <p:spPr bwMode="auto">
          <a:xfrm>
            <a:off x="620285" y="495489"/>
            <a:ext cx="590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災害派遣福祉チーム（</a:t>
            </a:r>
            <a:r>
              <a:rPr kumimoji="1" lang="en-US" altLang="ja-JP" sz="2000" dirty="0" err="1">
                <a:latin typeface="Calibri" panose="020F0502020204030204" pitchFamily="34" charset="0"/>
              </a:rPr>
              <a:t>DWAT</a:t>
            </a:r>
            <a:r>
              <a:rPr kumimoji="1" lang="ja-JP" altLang="en-US" sz="2000" dirty="0">
                <a:latin typeface="Calibri" panose="020F0502020204030204" pitchFamily="34" charset="0"/>
              </a:rPr>
              <a:t>またはＤＣＡＴ）とは</a:t>
            </a:r>
          </a:p>
        </p:txBody>
      </p:sp>
      <p:sp>
        <p:nvSpPr>
          <p:cNvPr id="40963" name="テキスト ボックス 2">
            <a:extLst>
              <a:ext uri="{FF2B5EF4-FFF2-40B4-BE49-F238E27FC236}">
                <a16:creationId xmlns:a16="http://schemas.microsoft.com/office/drawing/2014/main" id="{9CA75BE1-492D-A88D-78C6-4AE5E23C1A39}"/>
              </a:ext>
            </a:extLst>
          </p:cNvPr>
          <p:cNvSpPr txBox="1">
            <a:spLocks noChangeArrowheads="1"/>
          </p:cNvSpPr>
          <p:nvPr/>
        </p:nvSpPr>
        <p:spPr bwMode="auto">
          <a:xfrm>
            <a:off x="1278462" y="962690"/>
            <a:ext cx="590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en-US" altLang="ja-JP" sz="2000" dirty="0">
                <a:solidFill>
                  <a:srgbClr val="C00000"/>
                </a:solidFill>
                <a:latin typeface="Calibri" panose="020F0502020204030204" pitchFamily="34" charset="0"/>
              </a:rPr>
              <a:t>Disaster Welfare</a:t>
            </a:r>
            <a:r>
              <a:rPr kumimoji="1" lang="ja-JP" altLang="en-US" sz="2000" dirty="0">
                <a:solidFill>
                  <a:srgbClr val="C00000"/>
                </a:solidFill>
                <a:latin typeface="Calibri" panose="020F0502020204030204" pitchFamily="34" charset="0"/>
              </a:rPr>
              <a:t>（または</a:t>
            </a:r>
            <a:r>
              <a:rPr kumimoji="1" lang="en-US" altLang="ja-JP" sz="2000" dirty="0">
                <a:solidFill>
                  <a:srgbClr val="C00000"/>
                </a:solidFill>
                <a:latin typeface="Calibri" panose="020F0502020204030204" pitchFamily="34" charset="0"/>
              </a:rPr>
              <a:t>CARE</a:t>
            </a:r>
            <a:r>
              <a:rPr kumimoji="1" lang="ja-JP" altLang="en-US" sz="2000" dirty="0">
                <a:solidFill>
                  <a:srgbClr val="C00000"/>
                </a:solidFill>
                <a:latin typeface="Calibri" panose="020F0502020204030204" pitchFamily="34" charset="0"/>
              </a:rPr>
              <a:t>）</a:t>
            </a:r>
            <a:r>
              <a:rPr kumimoji="1" lang="en-US" altLang="ja-JP" sz="2000" dirty="0">
                <a:solidFill>
                  <a:srgbClr val="C00000"/>
                </a:solidFill>
                <a:latin typeface="Calibri" panose="020F0502020204030204" pitchFamily="34" charset="0"/>
              </a:rPr>
              <a:t> Assistance Team </a:t>
            </a:r>
            <a:r>
              <a:rPr kumimoji="1" lang="ja-JP" altLang="en-US" sz="2000" dirty="0">
                <a:solidFill>
                  <a:srgbClr val="C00000"/>
                </a:solidFill>
                <a:latin typeface="Calibri" panose="020F0502020204030204" pitchFamily="34" charset="0"/>
              </a:rPr>
              <a:t>の略</a:t>
            </a:r>
          </a:p>
        </p:txBody>
      </p:sp>
      <p:sp>
        <p:nvSpPr>
          <p:cNvPr id="40964" name="テキスト ボックス 3">
            <a:extLst>
              <a:ext uri="{FF2B5EF4-FFF2-40B4-BE49-F238E27FC236}">
                <a16:creationId xmlns:a16="http://schemas.microsoft.com/office/drawing/2014/main" id="{BF3B2E92-0C39-AE1F-4044-6DA09B880286}"/>
              </a:ext>
            </a:extLst>
          </p:cNvPr>
          <p:cNvSpPr txBox="1">
            <a:spLocks noChangeArrowheads="1"/>
          </p:cNvSpPr>
          <p:nvPr/>
        </p:nvSpPr>
        <p:spPr bwMode="auto">
          <a:xfrm>
            <a:off x="1425782" y="1753027"/>
            <a:ext cx="758399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岩手県で</a:t>
            </a:r>
            <a:r>
              <a:rPr kumimoji="1" lang="en-US" altLang="ja-JP" sz="2000" dirty="0">
                <a:latin typeface="Calibri" panose="020F0502020204030204" pitchFamily="34" charset="0"/>
              </a:rPr>
              <a:t>2013</a:t>
            </a:r>
            <a:r>
              <a:rPr kumimoji="1" lang="ja-JP" altLang="en-US" sz="2000" dirty="0">
                <a:latin typeface="Calibri" panose="020F0502020204030204" pitchFamily="34" charset="0"/>
              </a:rPr>
              <a:t>年にはじめて結成され、翌年には京都でもＤＷＡＴが結成される。</a:t>
            </a:r>
            <a:endParaRPr kumimoji="1" lang="en-US" altLang="ja-JP" sz="2000" dirty="0">
              <a:latin typeface="Calibri" panose="020F0502020204030204" pitchFamily="34" charset="0"/>
            </a:endParaRPr>
          </a:p>
          <a:p>
            <a:pPr>
              <a:spcBef>
                <a:spcPct val="0"/>
              </a:spcBef>
              <a:buFontTx/>
              <a:buNone/>
            </a:pPr>
            <a:r>
              <a:rPr kumimoji="1" lang="en-US" altLang="ja-JP" sz="2000" dirty="0">
                <a:latin typeface="Calibri" panose="020F0502020204030204" pitchFamily="34" charset="0"/>
              </a:rPr>
              <a:t>2024</a:t>
            </a:r>
            <a:r>
              <a:rPr kumimoji="1" lang="ja-JP" altLang="en-US" sz="2000" dirty="0">
                <a:latin typeface="Calibri" panose="020F0502020204030204" pitchFamily="34" charset="0"/>
              </a:rPr>
              <a:t>年度末時点での調査では、すべての都道府県で災害福祉支援ネットワークが構築され、ＤＷＡＴ登録者数は</a:t>
            </a:r>
            <a:r>
              <a:rPr kumimoji="1" lang="en-US" altLang="ja-JP" sz="2000" dirty="0">
                <a:latin typeface="Calibri" panose="020F0502020204030204" pitchFamily="34" charset="0"/>
              </a:rPr>
              <a:t>10184</a:t>
            </a:r>
            <a:r>
              <a:rPr kumimoji="1" lang="ja-JP" altLang="en-US" sz="2000" dirty="0">
                <a:latin typeface="Calibri" panose="020F0502020204030204" pitchFamily="34" charset="0"/>
              </a:rPr>
              <a:t>名となっています。</a:t>
            </a:r>
          </a:p>
        </p:txBody>
      </p:sp>
      <p:sp>
        <p:nvSpPr>
          <p:cNvPr id="40965" name="テキスト ボックス 5">
            <a:extLst>
              <a:ext uri="{FF2B5EF4-FFF2-40B4-BE49-F238E27FC236}">
                <a16:creationId xmlns:a16="http://schemas.microsoft.com/office/drawing/2014/main" id="{CBA6128D-D858-DC9A-CE67-7BB2B8EFBB2D}"/>
              </a:ext>
            </a:extLst>
          </p:cNvPr>
          <p:cNvSpPr txBox="1">
            <a:spLocks noChangeArrowheads="1"/>
          </p:cNvSpPr>
          <p:nvPr/>
        </p:nvSpPr>
        <p:spPr bwMode="auto">
          <a:xfrm>
            <a:off x="1278462" y="5187285"/>
            <a:ext cx="73453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50" charset="-128"/>
              </a:defRPr>
            </a:lvl1pPr>
            <a:lvl2pPr marL="742950" indent="-285750">
              <a:defRPr>
                <a:solidFill>
                  <a:schemeClr val="tx1"/>
                </a:solidFill>
                <a:latin typeface="Calibri" panose="020F0502020204030204" pitchFamily="34" charset="0"/>
                <a:ea typeface="ＭＳ Ｐゴシック" panose="020B0600070205080204" pitchFamily="50" charset="-128"/>
              </a:defRPr>
            </a:lvl2pPr>
            <a:lvl3pPr marL="1143000" indent="-228600">
              <a:defRPr>
                <a:solidFill>
                  <a:schemeClr val="tx1"/>
                </a:solidFill>
                <a:latin typeface="Calibri" panose="020F0502020204030204" pitchFamily="34" charset="0"/>
                <a:ea typeface="ＭＳ Ｐゴシック" panose="020B0600070205080204" pitchFamily="50" charset="-128"/>
              </a:defRPr>
            </a:lvl3pPr>
            <a:lvl4pPr marL="1600200" indent="-228600">
              <a:defRPr>
                <a:solidFill>
                  <a:schemeClr val="tx1"/>
                </a:solidFill>
                <a:latin typeface="Calibri" panose="020F0502020204030204" pitchFamily="34" charset="0"/>
                <a:ea typeface="ＭＳ Ｐゴシック" panose="020B0600070205080204" pitchFamily="50" charset="-128"/>
              </a:defRPr>
            </a:lvl4pPr>
            <a:lvl5pPr marL="2057400" indent="-22860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r>
              <a:rPr lang="en-US" altLang="ja-JP" sz="2000" dirty="0"/>
              <a:t>2022</a:t>
            </a:r>
            <a:r>
              <a:rPr lang="ja-JP" altLang="en-US" sz="2000" dirty="0"/>
              <a:t>年度に国が</a:t>
            </a:r>
            <a:r>
              <a:rPr lang="ja-JP" altLang="en-US" sz="2000" dirty="0">
                <a:solidFill>
                  <a:srgbClr val="C00000"/>
                </a:solidFill>
              </a:rPr>
              <a:t>「災害福祉支援ネットワーク中央センター」</a:t>
            </a:r>
            <a:r>
              <a:rPr lang="ja-JP" altLang="en-US" sz="2000" dirty="0"/>
              <a:t>の設置を決め、現在その業務は全国社会福祉協議会が受託しています。</a:t>
            </a:r>
          </a:p>
        </p:txBody>
      </p:sp>
      <p:sp>
        <p:nvSpPr>
          <p:cNvPr id="2" name="テキスト ボックス 3">
            <a:extLst>
              <a:ext uri="{FF2B5EF4-FFF2-40B4-BE49-F238E27FC236}">
                <a16:creationId xmlns:a16="http://schemas.microsoft.com/office/drawing/2014/main" id="{67225010-1814-D03A-A2C3-24453A7CB20C}"/>
              </a:ext>
            </a:extLst>
          </p:cNvPr>
          <p:cNvSpPr txBox="1">
            <a:spLocks noChangeArrowheads="1"/>
          </p:cNvSpPr>
          <p:nvPr/>
        </p:nvSpPr>
        <p:spPr bwMode="auto">
          <a:xfrm>
            <a:off x="1327327" y="3473559"/>
            <a:ext cx="75839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ＤＷＡＴの支援は一般避難所の高齢者障害者支援が目的。</a:t>
            </a:r>
            <a:endParaRPr kumimoji="1" lang="en-US" altLang="ja-JP" sz="2000" dirty="0">
              <a:latin typeface="Calibri" panose="020F0502020204030204" pitchFamily="34" charset="0"/>
            </a:endParaRPr>
          </a:p>
          <a:p>
            <a:pPr>
              <a:spcBef>
                <a:spcPct val="0"/>
              </a:spcBef>
              <a:buFontTx/>
              <a:buNone/>
            </a:pPr>
            <a:r>
              <a:rPr kumimoji="1" lang="ja-JP" altLang="en-US" sz="2000" dirty="0">
                <a:latin typeface="Calibri" panose="020F0502020204030204" pitchFamily="34" charset="0"/>
              </a:rPr>
              <a:t>能登地震では金沢の</a:t>
            </a:r>
            <a:r>
              <a:rPr kumimoji="1" lang="en-US" altLang="ja-JP" sz="2000" dirty="0">
                <a:latin typeface="Calibri" panose="020F0502020204030204" pitchFamily="34" charset="0"/>
              </a:rPr>
              <a:t>1.5</a:t>
            </a:r>
            <a:r>
              <a:rPr kumimoji="1" lang="ja-JP" altLang="en-US" sz="2000" dirty="0">
                <a:latin typeface="Calibri" panose="020F0502020204030204" pitchFamily="34" charset="0"/>
              </a:rPr>
              <a:t>次避難所の支援は手厚かったが、輪島や珠洲の支援は手薄</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7">
            <a:extLst>
              <a:ext uri="{FF2B5EF4-FFF2-40B4-BE49-F238E27FC236}">
                <a16:creationId xmlns:a16="http://schemas.microsoft.com/office/drawing/2014/main" id="{745F761D-8CB8-FA8A-9602-0BD172ED2C65}"/>
              </a:ext>
            </a:extLst>
          </p:cNvPr>
          <p:cNvSpPr txBox="1">
            <a:spLocks noChangeArrowheads="1"/>
          </p:cNvSpPr>
          <p:nvPr/>
        </p:nvSpPr>
        <p:spPr bwMode="auto">
          <a:xfrm>
            <a:off x="702629" y="428941"/>
            <a:ext cx="3024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Calibri" panose="020F0502020204030204" pitchFamily="34" charset="0"/>
              </a:rPr>
              <a:t>ゆめ風基金とは</a:t>
            </a:r>
          </a:p>
        </p:txBody>
      </p:sp>
      <p:sp>
        <p:nvSpPr>
          <p:cNvPr id="6147" name="テキスト ボックス 8">
            <a:extLst>
              <a:ext uri="{FF2B5EF4-FFF2-40B4-BE49-F238E27FC236}">
                <a16:creationId xmlns:a16="http://schemas.microsoft.com/office/drawing/2014/main" id="{2FADDE93-4A22-0155-0FAE-1C55BBD82280}"/>
              </a:ext>
            </a:extLst>
          </p:cNvPr>
          <p:cNvSpPr txBox="1">
            <a:spLocks noChangeArrowheads="1"/>
          </p:cNvSpPr>
          <p:nvPr/>
        </p:nvSpPr>
        <p:spPr bwMode="auto">
          <a:xfrm>
            <a:off x="1336676" y="1380809"/>
            <a:ext cx="7645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100" indent="-165100">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latin typeface="Calibri" panose="020F0502020204030204" pitchFamily="34" charset="0"/>
              </a:rPr>
              <a:t>・阪神淡路大震災をきっかけとして</a:t>
            </a:r>
            <a:r>
              <a:rPr lang="en-US" altLang="ja-JP" sz="2400" dirty="0">
                <a:latin typeface="Calibri" panose="020F0502020204030204" pitchFamily="34" charset="0"/>
              </a:rPr>
              <a:t>1995</a:t>
            </a:r>
            <a:r>
              <a:rPr lang="ja-JP" altLang="en-US" sz="2400" dirty="0">
                <a:latin typeface="Calibri" panose="020F0502020204030204" pitchFamily="34" charset="0"/>
              </a:rPr>
              <a:t>年</a:t>
            </a:r>
            <a:r>
              <a:rPr lang="en-US" altLang="ja-JP" sz="2400" dirty="0">
                <a:latin typeface="Calibri" panose="020F0502020204030204" pitchFamily="34" charset="0"/>
              </a:rPr>
              <a:t>5</a:t>
            </a:r>
            <a:r>
              <a:rPr lang="ja-JP" altLang="en-US" sz="2400" dirty="0">
                <a:latin typeface="Calibri" panose="020F0502020204030204" pitchFamily="34" charset="0"/>
              </a:rPr>
              <a:t>月に設立された</a:t>
            </a:r>
            <a:endParaRPr lang="en-US" altLang="ja-JP" sz="2400" dirty="0">
              <a:latin typeface="Calibri" panose="020F0502020204030204" pitchFamily="34" charset="0"/>
            </a:endParaRPr>
          </a:p>
          <a:p>
            <a:pPr eaLnBrk="1" hangingPunct="1">
              <a:spcBef>
                <a:spcPct val="0"/>
              </a:spcBef>
              <a:buFontTx/>
              <a:buNone/>
            </a:pPr>
            <a:endParaRPr lang="en-US" altLang="ja-JP" sz="2400" dirty="0">
              <a:latin typeface="Calibri" panose="020F0502020204030204" pitchFamily="34" charset="0"/>
            </a:endParaRPr>
          </a:p>
          <a:p>
            <a:pPr eaLnBrk="1" hangingPunct="1">
              <a:spcBef>
                <a:spcPct val="0"/>
              </a:spcBef>
              <a:buFontTx/>
              <a:buNone/>
            </a:pPr>
            <a:r>
              <a:rPr lang="ja-JP" altLang="en-US" sz="2400" dirty="0">
                <a:latin typeface="Calibri" panose="020F0502020204030204" pitchFamily="34" charset="0"/>
              </a:rPr>
              <a:t>・阪神間の被災地の障害者を長期にわたって支援することが主な目的</a:t>
            </a:r>
            <a:endParaRPr lang="en-US" altLang="ja-JP" sz="2400" dirty="0">
              <a:latin typeface="Calibri" panose="020F0502020204030204" pitchFamily="34" charset="0"/>
            </a:endParaRPr>
          </a:p>
          <a:p>
            <a:pPr eaLnBrk="1" hangingPunct="1">
              <a:spcBef>
                <a:spcPct val="0"/>
              </a:spcBef>
              <a:buFontTx/>
              <a:buNone/>
            </a:pPr>
            <a:endParaRPr lang="en-US" altLang="ja-JP" sz="2400" dirty="0">
              <a:latin typeface="Calibri" panose="020F0502020204030204" pitchFamily="34" charset="0"/>
            </a:endParaRPr>
          </a:p>
          <a:p>
            <a:pPr eaLnBrk="1" hangingPunct="1">
              <a:spcBef>
                <a:spcPct val="0"/>
              </a:spcBef>
              <a:buFontTx/>
              <a:buNone/>
            </a:pPr>
            <a:r>
              <a:rPr lang="ja-JP" altLang="en-US" sz="2400" dirty="0">
                <a:latin typeface="Calibri" panose="020F0502020204030204" pitchFamily="34" charset="0"/>
              </a:rPr>
              <a:t>・同時に各地から受けた支援の恩返しの意味を込め、後の災害支援も想定</a:t>
            </a:r>
            <a:endParaRPr lang="en-US" altLang="ja-JP" sz="2400" dirty="0">
              <a:latin typeface="Calibri" panose="020F0502020204030204" pitchFamily="34" charset="0"/>
            </a:endParaRPr>
          </a:p>
          <a:p>
            <a:pPr eaLnBrk="1" hangingPunct="1">
              <a:spcBef>
                <a:spcPct val="0"/>
              </a:spcBef>
              <a:buFontTx/>
              <a:buNone/>
            </a:pPr>
            <a:endParaRPr lang="en-US" altLang="ja-JP" sz="2400" dirty="0">
              <a:latin typeface="Calibri" panose="020F0502020204030204" pitchFamily="34" charset="0"/>
            </a:endParaRPr>
          </a:p>
          <a:p>
            <a:pPr eaLnBrk="1" hangingPunct="1">
              <a:spcBef>
                <a:spcPct val="0"/>
              </a:spcBef>
              <a:buFontTx/>
              <a:buNone/>
            </a:pPr>
            <a:r>
              <a:rPr lang="ja-JP" altLang="en-US" sz="2400" dirty="0">
                <a:latin typeface="Calibri" panose="020F0502020204030204" pitchFamily="34" charset="0"/>
              </a:rPr>
              <a:t>・多発する災害を受けて、</a:t>
            </a:r>
            <a:r>
              <a:rPr lang="en-US" altLang="ja-JP" sz="2400" dirty="0">
                <a:latin typeface="Calibri" panose="020F0502020204030204" pitchFamily="34" charset="0"/>
              </a:rPr>
              <a:t>10</a:t>
            </a:r>
            <a:r>
              <a:rPr lang="ja-JP" altLang="en-US" sz="2400" dirty="0">
                <a:latin typeface="Calibri" panose="020F0502020204030204" pitchFamily="34" charset="0"/>
              </a:rPr>
              <a:t>年目から防災を柱に加える</a:t>
            </a:r>
            <a:endParaRPr lang="en-US" altLang="ja-JP" sz="2400" dirty="0">
              <a:latin typeface="Calibri" panose="020F0502020204030204" pitchFamily="34" charset="0"/>
            </a:endParaRPr>
          </a:p>
          <a:p>
            <a:pPr eaLnBrk="1" hangingPunct="1">
              <a:spcBef>
                <a:spcPct val="0"/>
              </a:spcBef>
              <a:buFontTx/>
              <a:buNone/>
            </a:pPr>
            <a:endParaRPr lang="en-US" altLang="ja-JP" sz="2400" dirty="0">
              <a:latin typeface="Calibri" panose="020F0502020204030204" pitchFamily="34" charset="0"/>
            </a:endParaRPr>
          </a:p>
          <a:p>
            <a:pPr eaLnBrk="1" hangingPunct="1">
              <a:spcBef>
                <a:spcPct val="0"/>
              </a:spcBef>
              <a:buFontTx/>
              <a:buNone/>
            </a:pPr>
            <a:endParaRPr lang="ja-JP" altLang="en-US" sz="2400" dirty="0">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A814D-D191-220C-26C0-0420C2E2B95B}"/>
            </a:ext>
          </a:extLst>
        </p:cNvPr>
        <p:cNvGrpSpPr/>
        <p:nvPr/>
      </p:nvGrpSpPr>
      <p:grpSpPr>
        <a:xfrm>
          <a:off x="0" y="0"/>
          <a:ext cx="0" cy="0"/>
          <a:chOff x="0" y="0"/>
          <a:chExt cx="0" cy="0"/>
        </a:xfrm>
      </p:grpSpPr>
      <p:sp>
        <p:nvSpPr>
          <p:cNvPr id="40962" name="テキスト ボックス 1">
            <a:extLst>
              <a:ext uri="{FF2B5EF4-FFF2-40B4-BE49-F238E27FC236}">
                <a16:creationId xmlns:a16="http://schemas.microsoft.com/office/drawing/2014/main" id="{8B7E2BEF-55D5-7374-F434-1567BC2D23D6}"/>
              </a:ext>
            </a:extLst>
          </p:cNvPr>
          <p:cNvSpPr txBox="1">
            <a:spLocks noChangeArrowheads="1"/>
          </p:cNvSpPr>
          <p:nvPr/>
        </p:nvSpPr>
        <p:spPr bwMode="auto">
          <a:xfrm>
            <a:off x="611896" y="250870"/>
            <a:ext cx="590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en-US" altLang="ja-JP" sz="2000" dirty="0">
                <a:solidFill>
                  <a:srgbClr val="C00000"/>
                </a:solidFill>
                <a:latin typeface="ＭＳ Ｐゴシック" panose="020B0600070205080204" pitchFamily="50" charset="-128"/>
              </a:rPr>
              <a:t>DWAT</a:t>
            </a:r>
            <a:r>
              <a:rPr kumimoji="1" lang="ja-JP" altLang="en-US" sz="2000" dirty="0">
                <a:solidFill>
                  <a:srgbClr val="C00000"/>
                </a:solidFill>
                <a:latin typeface="ＭＳ Ｐゴシック" panose="020B0600070205080204" pitchFamily="50" charset="-128"/>
              </a:rPr>
              <a:t>の課題</a:t>
            </a:r>
          </a:p>
        </p:txBody>
      </p:sp>
      <p:sp>
        <p:nvSpPr>
          <p:cNvPr id="40964" name="テキスト ボックス 3">
            <a:extLst>
              <a:ext uri="{FF2B5EF4-FFF2-40B4-BE49-F238E27FC236}">
                <a16:creationId xmlns:a16="http://schemas.microsoft.com/office/drawing/2014/main" id="{079EF6B2-3E37-F87C-D413-BE23D183D6CE}"/>
              </a:ext>
            </a:extLst>
          </p:cNvPr>
          <p:cNvSpPr txBox="1">
            <a:spLocks noChangeArrowheads="1"/>
          </p:cNvSpPr>
          <p:nvPr/>
        </p:nvSpPr>
        <p:spPr bwMode="auto">
          <a:xfrm>
            <a:off x="870640" y="1291569"/>
            <a:ext cx="26093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大阪での登録員は４０６名。能登へ派遣されたのは３８名。</a:t>
            </a:r>
            <a:endParaRPr kumimoji="1" lang="en-US" altLang="ja-JP" sz="2000" dirty="0">
              <a:latin typeface="Calibri" panose="020F0502020204030204" pitchFamily="34" charset="0"/>
            </a:endParaRPr>
          </a:p>
        </p:txBody>
      </p:sp>
      <p:sp>
        <p:nvSpPr>
          <p:cNvPr id="2" name="テキスト ボックス 3">
            <a:extLst>
              <a:ext uri="{FF2B5EF4-FFF2-40B4-BE49-F238E27FC236}">
                <a16:creationId xmlns:a16="http://schemas.microsoft.com/office/drawing/2014/main" id="{3FD10A3D-A4F2-FB51-4FF8-48869CD19208}"/>
              </a:ext>
            </a:extLst>
          </p:cNvPr>
          <p:cNvSpPr txBox="1">
            <a:spLocks noChangeArrowheads="1"/>
          </p:cNvSpPr>
          <p:nvPr/>
        </p:nvSpPr>
        <p:spPr bwMode="auto">
          <a:xfrm>
            <a:off x="574887" y="815602"/>
            <a:ext cx="28176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構成員が限られている</a:t>
            </a:r>
          </a:p>
        </p:txBody>
      </p:sp>
      <p:pic>
        <p:nvPicPr>
          <p:cNvPr id="4" name="図 3">
            <a:extLst>
              <a:ext uri="{FF2B5EF4-FFF2-40B4-BE49-F238E27FC236}">
                <a16:creationId xmlns:a16="http://schemas.microsoft.com/office/drawing/2014/main" id="{39B1D2EA-6593-7948-8605-A7B1B157946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3852" y="391785"/>
            <a:ext cx="7554676" cy="6074429"/>
          </a:xfrm>
          <a:prstGeom prst="rect">
            <a:avLst/>
          </a:prstGeom>
        </p:spPr>
      </p:pic>
      <p:sp>
        <p:nvSpPr>
          <p:cNvPr id="5" name="テキスト ボックス 3">
            <a:extLst>
              <a:ext uri="{FF2B5EF4-FFF2-40B4-BE49-F238E27FC236}">
                <a16:creationId xmlns:a16="http://schemas.microsoft.com/office/drawing/2014/main" id="{733DF678-AAC5-DE4C-BA14-B249038916B0}"/>
              </a:ext>
            </a:extLst>
          </p:cNvPr>
          <p:cNvSpPr txBox="1">
            <a:spLocks noChangeArrowheads="1"/>
          </p:cNvSpPr>
          <p:nvPr/>
        </p:nvSpPr>
        <p:spPr bwMode="auto">
          <a:xfrm>
            <a:off x="868871" y="2440049"/>
            <a:ext cx="26093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設置されたすべての避難所を支援したわけではない。</a:t>
            </a:r>
            <a:endParaRPr kumimoji="1" lang="en-US" altLang="ja-JP" sz="2000" dirty="0">
              <a:latin typeface="Calibri" panose="020F0502020204030204" pitchFamily="34" charset="0"/>
            </a:endParaRPr>
          </a:p>
        </p:txBody>
      </p:sp>
      <p:sp>
        <p:nvSpPr>
          <p:cNvPr id="6" name="矢印: 下 5">
            <a:extLst>
              <a:ext uri="{FF2B5EF4-FFF2-40B4-BE49-F238E27FC236}">
                <a16:creationId xmlns:a16="http://schemas.microsoft.com/office/drawing/2014/main" id="{E8D7B12C-723C-212A-A7C3-F1FC1A4F1A83}"/>
              </a:ext>
            </a:extLst>
          </p:cNvPr>
          <p:cNvSpPr/>
          <p:nvPr/>
        </p:nvSpPr>
        <p:spPr>
          <a:xfrm>
            <a:off x="1426128" y="3495685"/>
            <a:ext cx="302004" cy="4781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3">
            <a:extLst>
              <a:ext uri="{FF2B5EF4-FFF2-40B4-BE49-F238E27FC236}">
                <a16:creationId xmlns:a16="http://schemas.microsoft.com/office/drawing/2014/main" id="{C198E596-22B1-D33D-D7D2-17C1A63F16F6}"/>
              </a:ext>
            </a:extLst>
          </p:cNvPr>
          <p:cNvSpPr txBox="1">
            <a:spLocks noChangeArrowheads="1"/>
          </p:cNvSpPr>
          <p:nvPr/>
        </p:nvSpPr>
        <p:spPr bwMode="auto">
          <a:xfrm>
            <a:off x="611896" y="4106110"/>
            <a:ext cx="27806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熊本地震１か所、西日本豪雨１か所に比べれば、能登地震では多くの避難所を回ったと言える。</a:t>
            </a:r>
            <a:endParaRPr kumimoji="1" lang="en-US" altLang="ja-JP" sz="2000" dirty="0">
              <a:latin typeface="Calibri" panose="020F0502020204030204" pitchFamily="34" charset="0"/>
            </a:endParaRPr>
          </a:p>
        </p:txBody>
      </p:sp>
    </p:spTree>
    <p:extLst>
      <p:ext uri="{BB962C8B-B14F-4D97-AF65-F5344CB8AC3E}">
        <p14:creationId xmlns:p14="http://schemas.microsoft.com/office/powerpoint/2010/main" val="20646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字幕 5">
            <a:extLst>
              <a:ext uri="{FF2B5EF4-FFF2-40B4-BE49-F238E27FC236}">
                <a16:creationId xmlns:a16="http://schemas.microsoft.com/office/drawing/2014/main" id="{7710354D-E122-DD66-C871-769926BBAA03}"/>
              </a:ext>
            </a:extLst>
          </p:cNvPr>
          <p:cNvSpPr>
            <a:spLocks noGrp="1"/>
          </p:cNvSpPr>
          <p:nvPr>
            <p:ph type="subTitle" idx="1"/>
          </p:nvPr>
        </p:nvSpPr>
        <p:spPr>
          <a:xfrm>
            <a:off x="1158240" y="1001229"/>
            <a:ext cx="4399280" cy="797242"/>
          </a:xfrm>
        </p:spPr>
        <p:txBody>
          <a:bodyPr>
            <a:normAutofit fontScale="92500" lnSpcReduction="10000"/>
          </a:bodyPr>
          <a:lstStyle/>
          <a:p>
            <a:pPr algn="l"/>
            <a:r>
              <a:rPr lang="ja-JP" altLang="en-US" sz="2000" dirty="0">
                <a:solidFill>
                  <a:schemeClr val="tx1"/>
                </a:solidFill>
                <a:latin typeface="ＭＳ Ｐゴシック" panose="020B0600070205080204" pitchFamily="50" charset="-128"/>
                <a:ea typeface="ＭＳ Ｐゴシック" panose="020B0600070205080204" pitchFamily="50" charset="-128"/>
              </a:rPr>
              <a:t>①熊本地震の時にできた制度</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algn="l"/>
            <a:r>
              <a:rPr lang="ja-JP" altLang="en-US" sz="2000" dirty="0">
                <a:solidFill>
                  <a:schemeClr val="tx1"/>
                </a:solidFill>
                <a:latin typeface="ＭＳ Ｐゴシック" panose="020B0600070205080204" pitchFamily="50" charset="-128"/>
                <a:ea typeface="ＭＳ Ｐゴシック" panose="020B0600070205080204" pitchFamily="50" charset="-128"/>
              </a:rPr>
              <a:t>②ＤＷＡＴとは違い派遣登録は発災後</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algn="l"/>
            <a:endParaRPr lang="en-US" altLang="ja-JP" sz="4200" dirty="0">
              <a:latin typeface="ＭＳ Ｐゴシック" panose="020B0600070205080204" pitchFamily="50" charset="-128"/>
              <a:ea typeface="ＭＳ Ｐゴシック" panose="020B0600070205080204" pitchFamily="50" charset="-128"/>
            </a:endParaRPr>
          </a:p>
          <a:p>
            <a:pPr marL="36000" algn="l">
              <a:lnSpc>
                <a:spcPct val="120000"/>
              </a:lnSpc>
            </a:pPr>
            <a:endParaRPr lang="en-US" altLang="ja-JP" dirty="0"/>
          </a:p>
          <a:p>
            <a:pPr algn="l"/>
            <a:endParaRPr lang="en-US" altLang="ja-JP" dirty="0"/>
          </a:p>
          <a:p>
            <a:pPr algn="l"/>
            <a:endParaRPr lang="ja-JP" altLang="en-US" dirty="0"/>
          </a:p>
        </p:txBody>
      </p:sp>
      <p:sp>
        <p:nvSpPr>
          <p:cNvPr id="3" name="タイトル 1">
            <a:extLst>
              <a:ext uri="{FF2B5EF4-FFF2-40B4-BE49-F238E27FC236}">
                <a16:creationId xmlns:a16="http://schemas.microsoft.com/office/drawing/2014/main" id="{CF05326A-3208-AFE2-A061-9531A942DE16}"/>
              </a:ext>
            </a:extLst>
          </p:cNvPr>
          <p:cNvSpPr txBox="1">
            <a:spLocks/>
          </p:cNvSpPr>
          <p:nvPr/>
        </p:nvSpPr>
        <p:spPr>
          <a:xfrm>
            <a:off x="650240" y="401162"/>
            <a:ext cx="6146800" cy="47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solidFill>
                  <a:srgbClr val="C00000"/>
                </a:solidFill>
                <a:latin typeface="ＭＳ Ｐゴシック" panose="020B0600070205080204" pitchFamily="50" charset="-128"/>
                <a:ea typeface="ＭＳ Ｐゴシック" panose="020B0600070205080204" pitchFamily="50" charset="-128"/>
              </a:rPr>
              <a:t>社会福祉施設等に対する介護職員等の派遣</a:t>
            </a:r>
          </a:p>
        </p:txBody>
      </p:sp>
      <p:sp>
        <p:nvSpPr>
          <p:cNvPr id="4" name="楕円 3">
            <a:extLst>
              <a:ext uri="{FF2B5EF4-FFF2-40B4-BE49-F238E27FC236}">
                <a16:creationId xmlns:a16="http://schemas.microsoft.com/office/drawing/2014/main" id="{47FE6CAC-7E3C-0A9A-DF3A-07D95765AF6C}"/>
              </a:ext>
            </a:extLst>
          </p:cNvPr>
          <p:cNvSpPr/>
          <p:nvPr/>
        </p:nvSpPr>
        <p:spPr>
          <a:xfrm>
            <a:off x="4005184" y="2305341"/>
            <a:ext cx="1310640" cy="12192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970C98A0-2BA1-2111-4F54-74D6EED6A6CC}"/>
              </a:ext>
            </a:extLst>
          </p:cNvPr>
          <p:cNvSpPr/>
          <p:nvPr/>
        </p:nvSpPr>
        <p:spPr>
          <a:xfrm>
            <a:off x="1495664" y="3300882"/>
            <a:ext cx="1310640" cy="12192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06596B5E-AB4A-F38F-FB9F-0E4939BF569B}"/>
              </a:ext>
            </a:extLst>
          </p:cNvPr>
          <p:cNvSpPr/>
          <p:nvPr/>
        </p:nvSpPr>
        <p:spPr>
          <a:xfrm>
            <a:off x="4122024" y="4723205"/>
            <a:ext cx="1310640" cy="12192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89AEC036-5988-0DE1-AAF4-04B30A30DFC9}"/>
              </a:ext>
            </a:extLst>
          </p:cNvPr>
          <p:cNvSpPr/>
          <p:nvPr/>
        </p:nvSpPr>
        <p:spPr>
          <a:xfrm>
            <a:off x="6362304" y="3326243"/>
            <a:ext cx="1310640" cy="12192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E1A2AF3-82CC-C9E9-DD1B-8F536A1DC6DA}"/>
              </a:ext>
            </a:extLst>
          </p:cNvPr>
          <p:cNvSpPr/>
          <p:nvPr/>
        </p:nvSpPr>
        <p:spPr>
          <a:xfrm>
            <a:off x="6397586" y="2329702"/>
            <a:ext cx="1808480" cy="39631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151DF2F-C3C7-09AF-BF1B-A5373D0A8FC8}"/>
              </a:ext>
            </a:extLst>
          </p:cNvPr>
          <p:cNvSpPr/>
          <p:nvPr/>
        </p:nvSpPr>
        <p:spPr>
          <a:xfrm>
            <a:off x="1338184" y="4977166"/>
            <a:ext cx="1808480" cy="39631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485CC70-2C96-FEB6-0A20-6B6D829D246E}"/>
              </a:ext>
            </a:extLst>
          </p:cNvPr>
          <p:cNvSpPr txBox="1"/>
          <p:nvPr/>
        </p:nvSpPr>
        <p:spPr>
          <a:xfrm>
            <a:off x="4122024" y="2591775"/>
            <a:ext cx="1122642" cy="646331"/>
          </a:xfrm>
          <a:prstGeom prst="rect">
            <a:avLst/>
          </a:prstGeom>
          <a:noFill/>
        </p:spPr>
        <p:txBody>
          <a:bodyPr wrap="square" rtlCol="0">
            <a:spAutoFit/>
          </a:bodyPr>
          <a:lstStyle/>
          <a:p>
            <a:r>
              <a:rPr kumimoji="1" lang="ja-JP" altLang="en-US" dirty="0"/>
              <a:t>被災</a:t>
            </a:r>
            <a:endParaRPr kumimoji="1" lang="en-US" altLang="ja-JP" dirty="0"/>
          </a:p>
          <a:p>
            <a:r>
              <a:rPr kumimoji="1" lang="ja-JP" altLang="en-US" dirty="0"/>
              <a:t>都道府県</a:t>
            </a:r>
          </a:p>
        </p:txBody>
      </p:sp>
      <p:sp>
        <p:nvSpPr>
          <p:cNvPr id="12" name="テキスト ボックス 11">
            <a:extLst>
              <a:ext uri="{FF2B5EF4-FFF2-40B4-BE49-F238E27FC236}">
                <a16:creationId xmlns:a16="http://schemas.microsoft.com/office/drawing/2014/main" id="{4BF03647-8828-C47F-5A5E-72549C97C19C}"/>
              </a:ext>
            </a:extLst>
          </p:cNvPr>
          <p:cNvSpPr txBox="1"/>
          <p:nvPr/>
        </p:nvSpPr>
        <p:spPr>
          <a:xfrm>
            <a:off x="1622702" y="3524541"/>
            <a:ext cx="1122642" cy="646331"/>
          </a:xfrm>
          <a:prstGeom prst="rect">
            <a:avLst/>
          </a:prstGeom>
          <a:noFill/>
        </p:spPr>
        <p:txBody>
          <a:bodyPr wrap="square" rtlCol="0">
            <a:spAutoFit/>
          </a:bodyPr>
          <a:lstStyle/>
          <a:p>
            <a:r>
              <a:rPr lang="ja-JP" altLang="en-US" dirty="0"/>
              <a:t>全国</a:t>
            </a:r>
            <a:endParaRPr kumimoji="1" lang="en-US" altLang="ja-JP" dirty="0"/>
          </a:p>
          <a:p>
            <a:r>
              <a:rPr kumimoji="1" lang="ja-JP" altLang="en-US" dirty="0"/>
              <a:t>都道府県</a:t>
            </a:r>
          </a:p>
        </p:txBody>
      </p:sp>
      <p:sp>
        <p:nvSpPr>
          <p:cNvPr id="13" name="テキスト ボックス 12">
            <a:extLst>
              <a:ext uri="{FF2B5EF4-FFF2-40B4-BE49-F238E27FC236}">
                <a16:creationId xmlns:a16="http://schemas.microsoft.com/office/drawing/2014/main" id="{56EE4046-ECFC-A7A3-3C88-F4CF91EA0764}"/>
              </a:ext>
            </a:extLst>
          </p:cNvPr>
          <p:cNvSpPr txBox="1"/>
          <p:nvPr/>
        </p:nvSpPr>
        <p:spPr>
          <a:xfrm>
            <a:off x="4193182" y="5062038"/>
            <a:ext cx="1122642" cy="646331"/>
          </a:xfrm>
          <a:prstGeom prst="rect">
            <a:avLst/>
          </a:prstGeom>
          <a:noFill/>
        </p:spPr>
        <p:txBody>
          <a:bodyPr wrap="square" rtlCol="0">
            <a:spAutoFit/>
          </a:bodyPr>
          <a:lstStyle/>
          <a:p>
            <a:r>
              <a:rPr lang="ja-JP" altLang="en-US" dirty="0"/>
              <a:t>厚生労働省</a:t>
            </a:r>
            <a:endParaRPr kumimoji="1" lang="ja-JP" altLang="en-US" dirty="0"/>
          </a:p>
        </p:txBody>
      </p:sp>
      <p:sp>
        <p:nvSpPr>
          <p:cNvPr id="14" name="テキスト ボックス 13">
            <a:extLst>
              <a:ext uri="{FF2B5EF4-FFF2-40B4-BE49-F238E27FC236}">
                <a16:creationId xmlns:a16="http://schemas.microsoft.com/office/drawing/2014/main" id="{909596F3-4A8C-0BD1-9234-C1B17B625314}"/>
              </a:ext>
            </a:extLst>
          </p:cNvPr>
          <p:cNvSpPr txBox="1"/>
          <p:nvPr/>
        </p:nvSpPr>
        <p:spPr>
          <a:xfrm>
            <a:off x="6514704" y="3524541"/>
            <a:ext cx="1122642" cy="923330"/>
          </a:xfrm>
          <a:prstGeom prst="rect">
            <a:avLst/>
          </a:prstGeom>
          <a:noFill/>
        </p:spPr>
        <p:txBody>
          <a:bodyPr wrap="square" rtlCol="0">
            <a:spAutoFit/>
          </a:bodyPr>
          <a:lstStyle/>
          <a:p>
            <a:r>
              <a:rPr lang="ja-JP" altLang="en-US" dirty="0"/>
              <a:t>全国社会福祉協議会</a:t>
            </a:r>
            <a:endParaRPr kumimoji="1" lang="en-US" altLang="ja-JP" dirty="0"/>
          </a:p>
        </p:txBody>
      </p:sp>
      <p:sp>
        <p:nvSpPr>
          <p:cNvPr id="15" name="テキスト ボックス 14">
            <a:extLst>
              <a:ext uri="{FF2B5EF4-FFF2-40B4-BE49-F238E27FC236}">
                <a16:creationId xmlns:a16="http://schemas.microsoft.com/office/drawing/2014/main" id="{2D64678A-056D-63A5-90E5-53A5307B79B1}"/>
              </a:ext>
            </a:extLst>
          </p:cNvPr>
          <p:cNvSpPr txBox="1"/>
          <p:nvPr/>
        </p:nvSpPr>
        <p:spPr>
          <a:xfrm>
            <a:off x="6514704" y="2370318"/>
            <a:ext cx="1122642" cy="369332"/>
          </a:xfrm>
          <a:prstGeom prst="rect">
            <a:avLst/>
          </a:prstGeom>
          <a:noFill/>
        </p:spPr>
        <p:txBody>
          <a:bodyPr wrap="square" rtlCol="0">
            <a:spAutoFit/>
          </a:bodyPr>
          <a:lstStyle/>
          <a:p>
            <a:r>
              <a:rPr kumimoji="1" lang="ja-JP" altLang="en-US" dirty="0"/>
              <a:t>被災施設</a:t>
            </a:r>
          </a:p>
        </p:txBody>
      </p:sp>
      <p:sp>
        <p:nvSpPr>
          <p:cNvPr id="16" name="テキスト ボックス 15">
            <a:extLst>
              <a:ext uri="{FF2B5EF4-FFF2-40B4-BE49-F238E27FC236}">
                <a16:creationId xmlns:a16="http://schemas.microsoft.com/office/drawing/2014/main" id="{E7C87685-197B-7E1B-8E04-FEBB949CA458}"/>
              </a:ext>
            </a:extLst>
          </p:cNvPr>
          <p:cNvSpPr txBox="1"/>
          <p:nvPr/>
        </p:nvSpPr>
        <p:spPr>
          <a:xfrm>
            <a:off x="1561761" y="4977166"/>
            <a:ext cx="1122642" cy="369332"/>
          </a:xfrm>
          <a:prstGeom prst="rect">
            <a:avLst/>
          </a:prstGeom>
          <a:noFill/>
        </p:spPr>
        <p:txBody>
          <a:bodyPr wrap="square" rtlCol="0">
            <a:spAutoFit/>
          </a:bodyPr>
          <a:lstStyle/>
          <a:p>
            <a:r>
              <a:rPr lang="ja-JP" altLang="en-US" dirty="0"/>
              <a:t>応援</a:t>
            </a:r>
            <a:r>
              <a:rPr kumimoji="1" lang="ja-JP" altLang="en-US" dirty="0"/>
              <a:t>施設</a:t>
            </a:r>
          </a:p>
        </p:txBody>
      </p:sp>
      <p:cxnSp>
        <p:nvCxnSpPr>
          <p:cNvPr id="18" name="直線矢印コネクタ 17">
            <a:extLst>
              <a:ext uri="{FF2B5EF4-FFF2-40B4-BE49-F238E27FC236}">
                <a16:creationId xmlns:a16="http://schemas.microsoft.com/office/drawing/2014/main" id="{4C776D35-42FB-6381-C723-2AFE394A40BE}"/>
              </a:ext>
            </a:extLst>
          </p:cNvPr>
          <p:cNvCxnSpPr/>
          <p:nvPr/>
        </p:nvCxnSpPr>
        <p:spPr>
          <a:xfrm flipV="1">
            <a:off x="1983344" y="4545443"/>
            <a:ext cx="0" cy="431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C44C2D14-463E-226A-CD2A-BB55A950A49E}"/>
              </a:ext>
            </a:extLst>
          </p:cNvPr>
          <p:cNvCxnSpPr>
            <a:cxnSpLocks/>
          </p:cNvCxnSpPr>
          <p:nvPr/>
        </p:nvCxnSpPr>
        <p:spPr>
          <a:xfrm>
            <a:off x="2806304" y="4202067"/>
            <a:ext cx="1414503" cy="783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75692DB1-9653-0528-A704-D3A659903300}"/>
              </a:ext>
            </a:extLst>
          </p:cNvPr>
          <p:cNvCxnSpPr>
            <a:cxnSpLocks/>
            <a:stCxn id="9" idx="1"/>
          </p:cNvCxnSpPr>
          <p:nvPr/>
        </p:nvCxnSpPr>
        <p:spPr>
          <a:xfrm flipH="1">
            <a:off x="5374244" y="2527860"/>
            <a:ext cx="1023342" cy="161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00F5751F-6911-1438-BE70-DB26FBAF1469}"/>
              </a:ext>
            </a:extLst>
          </p:cNvPr>
          <p:cNvCxnSpPr>
            <a:cxnSpLocks/>
          </p:cNvCxnSpPr>
          <p:nvPr/>
        </p:nvCxnSpPr>
        <p:spPr>
          <a:xfrm flipV="1">
            <a:off x="5432664" y="4327041"/>
            <a:ext cx="929640" cy="694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89AFDB19-CB02-D1E8-1D79-24C95CC64E10}"/>
              </a:ext>
            </a:extLst>
          </p:cNvPr>
          <p:cNvCxnSpPr>
            <a:cxnSpLocks/>
            <a:endCxn id="7" idx="0"/>
          </p:cNvCxnSpPr>
          <p:nvPr/>
        </p:nvCxnSpPr>
        <p:spPr>
          <a:xfrm>
            <a:off x="4777344" y="3524541"/>
            <a:ext cx="0" cy="1198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6C789C94-6E46-7B4E-680D-FF7134857A4F}"/>
              </a:ext>
            </a:extLst>
          </p:cNvPr>
          <p:cNvSpPr txBox="1"/>
          <p:nvPr/>
        </p:nvSpPr>
        <p:spPr>
          <a:xfrm>
            <a:off x="890867" y="4528486"/>
            <a:ext cx="1107996" cy="369332"/>
          </a:xfrm>
          <a:prstGeom prst="rect">
            <a:avLst/>
          </a:prstGeom>
          <a:noFill/>
        </p:spPr>
        <p:txBody>
          <a:bodyPr wrap="none" rtlCol="0">
            <a:spAutoFit/>
          </a:bodyPr>
          <a:lstStyle/>
          <a:p>
            <a:r>
              <a:rPr lang="ja-JP" altLang="en-US" sz="1800" dirty="0">
                <a:latin typeface="ＭＳ Ｐゴシック" panose="020B0600070205080204" pitchFamily="50" charset="-128"/>
                <a:ea typeface="ＭＳ Ｐゴシック" panose="020B0600070205080204" pitchFamily="50" charset="-128"/>
              </a:rPr>
              <a:t>派遣登録</a:t>
            </a:r>
            <a:endParaRPr kumimoji="1" lang="ja-JP" altLang="en-US" dirty="0"/>
          </a:p>
        </p:txBody>
      </p:sp>
      <p:sp>
        <p:nvSpPr>
          <p:cNvPr id="30" name="テキスト ボックス 29">
            <a:extLst>
              <a:ext uri="{FF2B5EF4-FFF2-40B4-BE49-F238E27FC236}">
                <a16:creationId xmlns:a16="http://schemas.microsoft.com/office/drawing/2014/main" id="{624DE55C-49FA-A7A6-0B58-AB2F2A659B30}"/>
              </a:ext>
            </a:extLst>
          </p:cNvPr>
          <p:cNvSpPr txBox="1"/>
          <p:nvPr/>
        </p:nvSpPr>
        <p:spPr>
          <a:xfrm>
            <a:off x="5198985" y="2204535"/>
            <a:ext cx="1107996"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派遣</a:t>
            </a:r>
            <a:r>
              <a:rPr lang="ja-JP" altLang="en-US" sz="1800" dirty="0">
                <a:latin typeface="ＭＳ Ｐゴシック" panose="020B0600070205080204" pitchFamily="50" charset="-128"/>
                <a:ea typeface="ＭＳ Ｐゴシック" panose="020B0600070205080204" pitchFamily="50" charset="-128"/>
              </a:rPr>
              <a:t>依頼</a:t>
            </a:r>
            <a:endParaRPr kumimoji="1" lang="ja-JP" altLang="en-US" dirty="0"/>
          </a:p>
        </p:txBody>
      </p:sp>
      <p:sp>
        <p:nvSpPr>
          <p:cNvPr id="31" name="テキスト ボックス 30">
            <a:extLst>
              <a:ext uri="{FF2B5EF4-FFF2-40B4-BE49-F238E27FC236}">
                <a16:creationId xmlns:a16="http://schemas.microsoft.com/office/drawing/2014/main" id="{C987179F-D734-9F47-45E8-62E7E3C40F91}"/>
              </a:ext>
            </a:extLst>
          </p:cNvPr>
          <p:cNvSpPr txBox="1"/>
          <p:nvPr/>
        </p:nvSpPr>
        <p:spPr>
          <a:xfrm>
            <a:off x="2744788" y="3805742"/>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情報提供</a:t>
            </a:r>
          </a:p>
        </p:txBody>
      </p:sp>
      <p:sp>
        <p:nvSpPr>
          <p:cNvPr id="32" name="テキスト ボックス 31">
            <a:extLst>
              <a:ext uri="{FF2B5EF4-FFF2-40B4-BE49-F238E27FC236}">
                <a16:creationId xmlns:a16="http://schemas.microsoft.com/office/drawing/2014/main" id="{2381B3F5-79ED-A584-422B-7B2A6E291ADF}"/>
              </a:ext>
            </a:extLst>
          </p:cNvPr>
          <p:cNvSpPr txBox="1"/>
          <p:nvPr/>
        </p:nvSpPr>
        <p:spPr>
          <a:xfrm>
            <a:off x="7301826" y="4559075"/>
            <a:ext cx="1189749" cy="369332"/>
          </a:xfrm>
          <a:prstGeom prst="rect">
            <a:avLst/>
          </a:prstGeom>
          <a:noFill/>
        </p:spPr>
        <p:txBody>
          <a:bodyPr wrap="none" rtlCol="0">
            <a:spAutoFit/>
          </a:bodyPr>
          <a:lstStyle/>
          <a:p>
            <a:r>
              <a:rPr lang="ja-JP" altLang="en-US" sz="1800" dirty="0">
                <a:latin typeface="ＭＳ Ｐゴシック" panose="020B0600070205080204" pitchFamily="50" charset="-128"/>
                <a:ea typeface="ＭＳ Ｐゴシック" panose="020B0600070205080204" pitchFamily="50" charset="-128"/>
              </a:rPr>
              <a:t>マッチング</a:t>
            </a:r>
            <a:endParaRPr kumimoji="1" lang="ja-JP" altLang="en-US" dirty="0"/>
          </a:p>
        </p:txBody>
      </p:sp>
      <p:sp>
        <p:nvSpPr>
          <p:cNvPr id="34" name="テキスト ボックス 33">
            <a:extLst>
              <a:ext uri="{FF2B5EF4-FFF2-40B4-BE49-F238E27FC236}">
                <a16:creationId xmlns:a16="http://schemas.microsoft.com/office/drawing/2014/main" id="{F118135A-82F0-1F9B-3C41-52D986D37064}"/>
              </a:ext>
            </a:extLst>
          </p:cNvPr>
          <p:cNvSpPr txBox="1"/>
          <p:nvPr/>
        </p:nvSpPr>
        <p:spPr>
          <a:xfrm>
            <a:off x="5729290" y="4723205"/>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情報提供</a:t>
            </a:r>
          </a:p>
        </p:txBody>
      </p:sp>
      <p:cxnSp>
        <p:nvCxnSpPr>
          <p:cNvPr id="36" name="直線矢印コネクタ 35">
            <a:extLst>
              <a:ext uri="{FF2B5EF4-FFF2-40B4-BE49-F238E27FC236}">
                <a16:creationId xmlns:a16="http://schemas.microsoft.com/office/drawing/2014/main" id="{05560640-84DC-FE6C-6CF4-D04622EDA707}"/>
              </a:ext>
            </a:extLst>
          </p:cNvPr>
          <p:cNvCxnSpPr>
            <a:cxnSpLocks/>
          </p:cNvCxnSpPr>
          <p:nvPr/>
        </p:nvCxnSpPr>
        <p:spPr>
          <a:xfrm flipV="1">
            <a:off x="2463403" y="2811415"/>
            <a:ext cx="4045944" cy="20864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5018175B-B508-05BB-4912-561FADF0BAAF}"/>
              </a:ext>
            </a:extLst>
          </p:cNvPr>
          <p:cNvCxnSpPr>
            <a:cxnSpLocks/>
            <a:stCxn id="8" idx="2"/>
          </p:cNvCxnSpPr>
          <p:nvPr/>
        </p:nvCxnSpPr>
        <p:spPr>
          <a:xfrm flipH="1">
            <a:off x="3052665" y="3935843"/>
            <a:ext cx="3309639" cy="10373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6F23E849-CC0B-EA2C-7B68-81D06E6905AF}"/>
              </a:ext>
            </a:extLst>
          </p:cNvPr>
          <p:cNvSpPr txBox="1"/>
          <p:nvPr/>
        </p:nvSpPr>
        <p:spPr>
          <a:xfrm>
            <a:off x="4832946" y="4353873"/>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派遣依頼</a:t>
            </a:r>
          </a:p>
        </p:txBody>
      </p:sp>
    </p:spTree>
    <p:extLst>
      <p:ext uri="{BB962C8B-B14F-4D97-AF65-F5344CB8AC3E}">
        <p14:creationId xmlns:p14="http://schemas.microsoft.com/office/powerpoint/2010/main" val="158880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BCB20DCD-82BE-47D2-7E07-DBC45C76FD47}"/>
              </a:ext>
            </a:extLst>
          </p:cNvPr>
          <p:cNvSpPr txBox="1">
            <a:spLocks/>
          </p:cNvSpPr>
          <p:nvPr/>
        </p:nvSpPr>
        <p:spPr>
          <a:xfrm>
            <a:off x="637288" y="375920"/>
            <a:ext cx="4991352" cy="47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latin typeface="ＭＳ Ｐゴシック" panose="020B0600070205080204" pitchFamily="50" charset="-128"/>
                <a:ea typeface="ＭＳ Ｐゴシック" panose="020B0600070205080204" pitchFamily="50" charset="-128"/>
              </a:rPr>
              <a:t>旅費・宿泊費は災害救助費から支給</a:t>
            </a:r>
          </a:p>
        </p:txBody>
      </p:sp>
      <p:sp>
        <p:nvSpPr>
          <p:cNvPr id="7" name="タイトル 1">
            <a:extLst>
              <a:ext uri="{FF2B5EF4-FFF2-40B4-BE49-F238E27FC236}">
                <a16:creationId xmlns:a16="http://schemas.microsoft.com/office/drawing/2014/main" id="{32511B8F-7234-22C1-6700-C0BAB707C432}"/>
              </a:ext>
            </a:extLst>
          </p:cNvPr>
          <p:cNvSpPr txBox="1">
            <a:spLocks/>
          </p:cNvSpPr>
          <p:nvPr/>
        </p:nvSpPr>
        <p:spPr>
          <a:xfrm>
            <a:off x="637288" y="853758"/>
            <a:ext cx="5814312" cy="56314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latin typeface="ＭＳ Ｐゴシック" panose="020B0600070205080204" pitchFamily="50" charset="-128"/>
                <a:ea typeface="ＭＳ Ｐゴシック" panose="020B0600070205080204" pitchFamily="50" charset="-128"/>
              </a:rPr>
              <a:t>人件費は福祉避難所を除き国保連からの支給</a:t>
            </a:r>
          </a:p>
        </p:txBody>
      </p:sp>
      <p:sp>
        <p:nvSpPr>
          <p:cNvPr id="8" name="矢印: 下 7">
            <a:extLst>
              <a:ext uri="{FF2B5EF4-FFF2-40B4-BE49-F238E27FC236}">
                <a16:creationId xmlns:a16="http://schemas.microsoft.com/office/drawing/2014/main" id="{0261C13A-7D6F-9A6E-86DA-D7088D09C1BC}"/>
              </a:ext>
            </a:extLst>
          </p:cNvPr>
          <p:cNvSpPr/>
          <p:nvPr/>
        </p:nvSpPr>
        <p:spPr>
          <a:xfrm>
            <a:off x="1605280" y="1502209"/>
            <a:ext cx="497840" cy="7126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2A8C1BC1-9319-C28E-A292-284B308E8ECE}"/>
              </a:ext>
            </a:extLst>
          </p:cNvPr>
          <p:cNvSpPr txBox="1">
            <a:spLocks/>
          </p:cNvSpPr>
          <p:nvPr/>
        </p:nvSpPr>
        <p:spPr>
          <a:xfrm>
            <a:off x="505208" y="1704000"/>
            <a:ext cx="2959352" cy="18552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latin typeface="ＭＳ Ｐゴシック" panose="020B0600070205080204" pitchFamily="50" charset="-128"/>
                <a:ea typeface="ＭＳ Ｐゴシック" panose="020B0600070205080204" pitchFamily="50" charset="-128"/>
              </a:rPr>
              <a:t>派遣を受けた施設が応援施設に直接支払わなければいけない</a:t>
            </a:r>
          </a:p>
        </p:txBody>
      </p:sp>
      <p:pic>
        <p:nvPicPr>
          <p:cNvPr id="3" name="図 2">
            <a:extLst>
              <a:ext uri="{FF2B5EF4-FFF2-40B4-BE49-F238E27FC236}">
                <a16:creationId xmlns:a16="http://schemas.microsoft.com/office/drawing/2014/main" id="{334AD4A7-8F6E-6927-474A-096CB727816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96352" y="1704000"/>
            <a:ext cx="7931869" cy="4681894"/>
          </a:xfrm>
          <a:prstGeom prst="rect">
            <a:avLst/>
          </a:prstGeom>
        </p:spPr>
      </p:pic>
    </p:spTree>
    <p:extLst>
      <p:ext uri="{BB962C8B-B14F-4D97-AF65-F5344CB8AC3E}">
        <p14:creationId xmlns:p14="http://schemas.microsoft.com/office/powerpoint/2010/main" val="3984342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6DCE0D7-BC49-0B2D-F967-A6F35A14B5BC}"/>
              </a:ext>
            </a:extLst>
          </p:cNvPr>
          <p:cNvSpPr txBox="1">
            <a:spLocks/>
          </p:cNvSpPr>
          <p:nvPr/>
        </p:nvSpPr>
        <p:spPr>
          <a:xfrm>
            <a:off x="-193040" y="254039"/>
            <a:ext cx="7691120" cy="6400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solidFill>
                  <a:srgbClr val="C00000"/>
                </a:solidFill>
                <a:latin typeface="ＭＳ Ｐゴシック" panose="020B0600070205080204" pitchFamily="50" charset="-128"/>
                <a:ea typeface="ＭＳ Ｐゴシック" panose="020B0600070205080204" pitchFamily="50" charset="-128"/>
              </a:rPr>
              <a:t>能登半島地震における被災高齢者等把握事業</a:t>
            </a:r>
          </a:p>
        </p:txBody>
      </p:sp>
      <p:sp>
        <p:nvSpPr>
          <p:cNvPr id="5" name="字幕 5">
            <a:extLst>
              <a:ext uri="{FF2B5EF4-FFF2-40B4-BE49-F238E27FC236}">
                <a16:creationId xmlns:a16="http://schemas.microsoft.com/office/drawing/2014/main" id="{84B60065-9EAA-3D2D-F92E-9696BB89C385}"/>
              </a:ext>
            </a:extLst>
          </p:cNvPr>
          <p:cNvSpPr txBox="1">
            <a:spLocks/>
          </p:cNvSpPr>
          <p:nvPr/>
        </p:nvSpPr>
        <p:spPr>
          <a:xfrm>
            <a:off x="1137920" y="1183958"/>
            <a:ext cx="7024568" cy="1467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ＭＳ Ｐゴシック" panose="020B0600070205080204" pitchFamily="50" charset="-128"/>
                <a:ea typeface="ＭＳ Ｐゴシック" panose="020B0600070205080204" pitchFamily="50" charset="-128"/>
              </a:rPr>
              <a:t>①　ＪＶＯＡＤ、日本相談支援員専門協会、</a:t>
            </a:r>
            <a:r>
              <a:rPr lang="zh-TW" altLang="en-US" sz="2000" dirty="0">
                <a:latin typeface="ＭＳ Ｐゴシック" panose="020B0600070205080204" pitchFamily="50" charset="-128"/>
                <a:ea typeface="ＭＳ Ｐゴシック" panose="020B0600070205080204" pitchFamily="50" charset="-128"/>
              </a:rPr>
              <a:t>日本介護支援専門員協会</a:t>
            </a:r>
            <a:r>
              <a:rPr lang="ja-JP" altLang="en-US" sz="2000" dirty="0">
                <a:latin typeface="ＭＳ Ｐゴシック" panose="020B0600070205080204" pitchFamily="50" charset="-128"/>
                <a:ea typeface="ＭＳ Ｐゴシック" panose="020B0600070205080204" pitchFamily="50" charset="-128"/>
              </a:rPr>
              <a:t>の３者が石川県より委託を受ける</a:t>
            </a:r>
            <a:endParaRPr lang="en-US" altLang="ja-JP" sz="2000" dirty="0">
              <a:latin typeface="ＭＳ Ｐゴシック" panose="020B0600070205080204" pitchFamily="50" charset="-128"/>
              <a:ea typeface="ＭＳ Ｐゴシック" panose="020B0600070205080204" pitchFamily="50" charset="-128"/>
            </a:endParaRPr>
          </a:p>
          <a:p>
            <a:pPr marL="0" indent="0">
              <a:buNone/>
            </a:pPr>
            <a:endParaRPr lang="en-US" altLang="ja-JP" sz="2000" dirty="0">
              <a:latin typeface="ＭＳ Ｐゴシック" panose="020B0600070205080204" pitchFamily="50" charset="-128"/>
              <a:ea typeface="ＭＳ Ｐゴシック" panose="020B0600070205080204" pitchFamily="50" charset="-128"/>
            </a:endParaRPr>
          </a:p>
          <a:p>
            <a:pPr marL="0" indent="0">
              <a:buNone/>
            </a:pPr>
            <a:r>
              <a:rPr lang="ja-JP" altLang="en-US" sz="2000" dirty="0">
                <a:latin typeface="ＭＳ Ｐゴシック" panose="020B0600070205080204" pitchFamily="50" charset="-128"/>
                <a:ea typeface="ＭＳ Ｐゴシック" panose="020B0600070205080204" pitchFamily="50" charset="-128"/>
              </a:rPr>
              <a:t>②　当初は３月末までの計画だったが、７月末まで延長される</a:t>
            </a:r>
            <a:endParaRPr lang="en-US" altLang="ja-JP" dirty="0"/>
          </a:p>
          <a:p>
            <a:endParaRPr lang="ja-JP" altLang="en-US" dirty="0"/>
          </a:p>
        </p:txBody>
      </p:sp>
      <p:sp>
        <p:nvSpPr>
          <p:cNvPr id="2" name="テキスト ボックス 3">
            <a:extLst>
              <a:ext uri="{FF2B5EF4-FFF2-40B4-BE49-F238E27FC236}">
                <a16:creationId xmlns:a16="http://schemas.microsoft.com/office/drawing/2014/main" id="{3F824222-9A15-5352-2FFE-3505C50A63FD}"/>
              </a:ext>
            </a:extLst>
          </p:cNvPr>
          <p:cNvSpPr txBox="1">
            <a:spLocks noChangeArrowheads="1"/>
          </p:cNvSpPr>
          <p:nvPr/>
        </p:nvSpPr>
        <p:spPr bwMode="auto">
          <a:xfrm>
            <a:off x="1137920" y="3698409"/>
            <a:ext cx="75839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石川県が主導であったため、輪島など各市町村の安否確認情報が県には集められるが、肝心の市町村に降りてこなかった。</a:t>
            </a:r>
            <a:endParaRPr kumimoji="1" lang="en-US" altLang="ja-JP" sz="2000" dirty="0">
              <a:latin typeface="Calibri" panose="020F0502020204030204" pitchFamily="34" charset="0"/>
            </a:endParaRPr>
          </a:p>
          <a:p>
            <a:pPr>
              <a:spcBef>
                <a:spcPct val="0"/>
              </a:spcBef>
              <a:buFontTx/>
              <a:buNone/>
            </a:pPr>
            <a:r>
              <a:rPr kumimoji="1" lang="ja-JP" altLang="en-US" sz="2000" dirty="0">
                <a:latin typeface="Calibri" panose="020F0502020204030204" pitchFamily="34" charset="0"/>
              </a:rPr>
              <a:t>そのため情報を各市町村に伝えるように変更されたのが３月末。</a:t>
            </a:r>
          </a:p>
        </p:txBody>
      </p:sp>
      <p:sp>
        <p:nvSpPr>
          <p:cNvPr id="3" name="矢印: 下 2">
            <a:extLst>
              <a:ext uri="{FF2B5EF4-FFF2-40B4-BE49-F238E27FC236}">
                <a16:creationId xmlns:a16="http://schemas.microsoft.com/office/drawing/2014/main" id="{D69898F8-4FFE-2220-F169-B21DEB1D1EA0}"/>
              </a:ext>
            </a:extLst>
          </p:cNvPr>
          <p:cNvSpPr/>
          <p:nvPr/>
        </p:nvSpPr>
        <p:spPr>
          <a:xfrm rot="10800000">
            <a:off x="2860646" y="2869035"/>
            <a:ext cx="343948" cy="5599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45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3BCA67F-73FB-9606-5F0D-8F39B9ED9C4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6677" y="882594"/>
            <a:ext cx="7457815" cy="5774874"/>
          </a:xfrm>
          <a:prstGeom prst="rect">
            <a:avLst/>
          </a:prstGeom>
        </p:spPr>
      </p:pic>
      <p:sp>
        <p:nvSpPr>
          <p:cNvPr id="4" name="テキスト ボックス 3">
            <a:extLst>
              <a:ext uri="{FF2B5EF4-FFF2-40B4-BE49-F238E27FC236}">
                <a16:creationId xmlns:a16="http://schemas.microsoft.com/office/drawing/2014/main" id="{580A6DA8-F39F-E559-F188-4E7B1BA4A3D7}"/>
              </a:ext>
            </a:extLst>
          </p:cNvPr>
          <p:cNvSpPr txBox="1"/>
          <p:nvPr/>
        </p:nvSpPr>
        <p:spPr>
          <a:xfrm>
            <a:off x="520117" y="335560"/>
            <a:ext cx="4972836" cy="461665"/>
          </a:xfrm>
          <a:prstGeom prst="rect">
            <a:avLst/>
          </a:prstGeom>
          <a:noFill/>
        </p:spPr>
        <p:txBody>
          <a:bodyPr wrap="none" rtlCol="0">
            <a:spAutoFit/>
          </a:bodyPr>
          <a:lstStyle/>
          <a:p>
            <a:r>
              <a:rPr kumimoji="1" lang="ja-JP" altLang="en-US" sz="2400" dirty="0">
                <a:latin typeface="HGPｺﾞｼｯｸE" panose="020B0900000000000000" pitchFamily="50" charset="-128"/>
                <a:ea typeface="HGPｺﾞｼｯｸE" panose="020B0900000000000000" pitchFamily="50" charset="-128"/>
              </a:rPr>
              <a:t>２０２５年災害対策基本法の改正概要</a:t>
            </a:r>
          </a:p>
        </p:txBody>
      </p:sp>
    </p:spTree>
    <p:extLst>
      <p:ext uri="{BB962C8B-B14F-4D97-AF65-F5344CB8AC3E}">
        <p14:creationId xmlns:p14="http://schemas.microsoft.com/office/powerpoint/2010/main" val="143064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1E2C84A-3012-DC00-025C-1DE4D53527A8}"/>
              </a:ext>
            </a:extLst>
          </p:cNvPr>
          <p:cNvSpPr txBox="1"/>
          <p:nvPr/>
        </p:nvSpPr>
        <p:spPr>
          <a:xfrm>
            <a:off x="394282" y="402672"/>
            <a:ext cx="7967246" cy="461665"/>
          </a:xfrm>
          <a:prstGeom prst="rect">
            <a:avLst/>
          </a:prstGeom>
          <a:noFill/>
        </p:spPr>
        <p:txBody>
          <a:bodyPr wrap="none" rtlCol="0">
            <a:spAutoFit/>
          </a:bodyPr>
          <a:lstStyle/>
          <a:p>
            <a:r>
              <a:rPr kumimoji="1" lang="ja-JP" altLang="en-US" sz="2400" dirty="0">
                <a:latin typeface="HGPｺﾞｼｯｸE" panose="020B0900000000000000" pitchFamily="50" charset="-128"/>
                <a:ea typeface="HGPｺﾞｼｯｸE" panose="020B0900000000000000" pitchFamily="50" charset="-128"/>
              </a:rPr>
              <a:t>災害対策基本法に初めて「福祉サービスの提供」が加わった</a:t>
            </a:r>
          </a:p>
        </p:txBody>
      </p:sp>
      <p:sp>
        <p:nvSpPr>
          <p:cNvPr id="4" name="テキスト ボックス 3">
            <a:extLst>
              <a:ext uri="{FF2B5EF4-FFF2-40B4-BE49-F238E27FC236}">
                <a16:creationId xmlns:a16="http://schemas.microsoft.com/office/drawing/2014/main" id="{A84CB566-0FCC-6E13-31C4-C966A48CB39F}"/>
              </a:ext>
            </a:extLst>
          </p:cNvPr>
          <p:cNvSpPr txBox="1">
            <a:spLocks noChangeArrowheads="1"/>
          </p:cNvSpPr>
          <p:nvPr/>
        </p:nvSpPr>
        <p:spPr bwMode="auto">
          <a:xfrm>
            <a:off x="1070808" y="1282380"/>
            <a:ext cx="75839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災害時に被災市町村の福祉サービス提供事業者がどこまでサービスを届けられるのか？</a:t>
            </a:r>
          </a:p>
        </p:txBody>
      </p:sp>
      <p:sp>
        <p:nvSpPr>
          <p:cNvPr id="5" name="矢印: 下 4">
            <a:extLst>
              <a:ext uri="{FF2B5EF4-FFF2-40B4-BE49-F238E27FC236}">
                <a16:creationId xmlns:a16="http://schemas.microsoft.com/office/drawing/2014/main" id="{435160DF-8048-5B69-D251-7819DAFA2F71}"/>
              </a:ext>
            </a:extLst>
          </p:cNvPr>
          <p:cNvSpPr/>
          <p:nvPr/>
        </p:nvSpPr>
        <p:spPr>
          <a:xfrm>
            <a:off x="2894202" y="2231472"/>
            <a:ext cx="453005" cy="7046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35D812C-69F0-5F0E-76DF-08A65032362A}"/>
              </a:ext>
            </a:extLst>
          </p:cNvPr>
          <p:cNvSpPr txBox="1">
            <a:spLocks noChangeArrowheads="1"/>
          </p:cNvSpPr>
          <p:nvPr/>
        </p:nvSpPr>
        <p:spPr bwMode="auto">
          <a:xfrm>
            <a:off x="1070808" y="3075057"/>
            <a:ext cx="75839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①ＤＷＡＴの派遣内容の拡大、あるいは「社会福祉施設等に対する介護職員等の派遣」の拡大が必要でないか？</a:t>
            </a:r>
          </a:p>
        </p:txBody>
      </p:sp>
      <p:sp>
        <p:nvSpPr>
          <p:cNvPr id="7" name="テキスト ボックス 6">
            <a:extLst>
              <a:ext uri="{FF2B5EF4-FFF2-40B4-BE49-F238E27FC236}">
                <a16:creationId xmlns:a16="http://schemas.microsoft.com/office/drawing/2014/main" id="{27719B9A-EE15-8FAC-A74A-F3BE82F059C8}"/>
              </a:ext>
            </a:extLst>
          </p:cNvPr>
          <p:cNvSpPr txBox="1">
            <a:spLocks noChangeArrowheads="1"/>
          </p:cNvSpPr>
          <p:nvPr/>
        </p:nvSpPr>
        <p:spPr bwMode="auto">
          <a:xfrm>
            <a:off x="1070808" y="4020938"/>
            <a:ext cx="7583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②災害時の障害者の相談窓口の設置も重要</a:t>
            </a:r>
          </a:p>
        </p:txBody>
      </p:sp>
      <p:sp>
        <p:nvSpPr>
          <p:cNvPr id="2" name="テキスト ボックス 1">
            <a:extLst>
              <a:ext uri="{FF2B5EF4-FFF2-40B4-BE49-F238E27FC236}">
                <a16:creationId xmlns:a16="http://schemas.microsoft.com/office/drawing/2014/main" id="{43B8896C-97E8-E2F9-E7EF-DFF42C7BEDFD}"/>
              </a:ext>
            </a:extLst>
          </p:cNvPr>
          <p:cNvSpPr txBox="1">
            <a:spLocks noChangeArrowheads="1"/>
          </p:cNvSpPr>
          <p:nvPr/>
        </p:nvSpPr>
        <p:spPr bwMode="auto">
          <a:xfrm>
            <a:off x="1070808" y="4763888"/>
            <a:ext cx="7583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③災害時に突発的に必要な支援について公費保障はあるのか？</a:t>
            </a:r>
          </a:p>
        </p:txBody>
      </p:sp>
    </p:spTree>
    <p:extLst>
      <p:ext uri="{BB962C8B-B14F-4D97-AF65-F5344CB8AC3E}">
        <p14:creationId xmlns:p14="http://schemas.microsoft.com/office/powerpoint/2010/main" val="1838212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D4FF753-4BC5-ECC4-E701-0A7E790A260C}"/>
              </a:ext>
            </a:extLst>
          </p:cNvPr>
          <p:cNvSpPr txBox="1"/>
          <p:nvPr/>
        </p:nvSpPr>
        <p:spPr>
          <a:xfrm>
            <a:off x="721453" y="520117"/>
            <a:ext cx="6861174" cy="461665"/>
          </a:xfrm>
          <a:prstGeom prst="rect">
            <a:avLst/>
          </a:prstGeom>
          <a:noFill/>
        </p:spPr>
        <p:txBody>
          <a:bodyPr wrap="none" rtlCol="0">
            <a:spAutoFit/>
          </a:bodyPr>
          <a:lstStyle/>
          <a:p>
            <a:r>
              <a:rPr kumimoji="1" lang="ja-JP" altLang="en-US" sz="2400" dirty="0">
                <a:solidFill>
                  <a:srgbClr val="C00000"/>
                </a:solidFill>
                <a:latin typeface="HGPｺﾞｼｯｸE" panose="020B0900000000000000" pitchFamily="50" charset="-128"/>
                <a:ea typeface="HGPｺﾞｼｯｸE" panose="020B0900000000000000" pitchFamily="50" charset="-128"/>
              </a:rPr>
              <a:t>「被災者援護協力団体」の登録制度の創設について</a:t>
            </a:r>
          </a:p>
        </p:txBody>
      </p:sp>
      <p:sp>
        <p:nvSpPr>
          <p:cNvPr id="3" name="テキスト ボックス 2">
            <a:extLst>
              <a:ext uri="{FF2B5EF4-FFF2-40B4-BE49-F238E27FC236}">
                <a16:creationId xmlns:a16="http://schemas.microsoft.com/office/drawing/2014/main" id="{4B675D94-F1E3-9E67-F3AF-193157397EF5}"/>
              </a:ext>
            </a:extLst>
          </p:cNvPr>
          <p:cNvSpPr txBox="1">
            <a:spLocks noChangeArrowheads="1"/>
          </p:cNvSpPr>
          <p:nvPr/>
        </p:nvSpPr>
        <p:spPr bwMode="auto">
          <a:xfrm>
            <a:off x="1381201" y="1263035"/>
            <a:ext cx="7583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国が</a:t>
            </a:r>
            <a:r>
              <a:rPr kumimoji="1" lang="en-US" altLang="ja-JP" sz="2000" dirty="0">
                <a:latin typeface="Calibri" panose="020F0502020204030204" pitchFamily="34" charset="0"/>
              </a:rPr>
              <a:t>NPO</a:t>
            </a:r>
            <a:r>
              <a:rPr kumimoji="1" lang="ja-JP" altLang="en-US" sz="2000" dirty="0">
                <a:latin typeface="Calibri" panose="020F0502020204030204" pitchFamily="34" charset="0"/>
              </a:rPr>
              <a:t>団体等と積極的に協力する姿勢を示したことは高評価</a:t>
            </a:r>
          </a:p>
        </p:txBody>
      </p:sp>
      <p:sp>
        <p:nvSpPr>
          <p:cNvPr id="4" name="テキスト ボックス 3">
            <a:extLst>
              <a:ext uri="{FF2B5EF4-FFF2-40B4-BE49-F238E27FC236}">
                <a16:creationId xmlns:a16="http://schemas.microsoft.com/office/drawing/2014/main" id="{67E82D93-8075-372E-8596-0974FA228A24}"/>
              </a:ext>
            </a:extLst>
          </p:cNvPr>
          <p:cNvSpPr txBox="1">
            <a:spLocks noChangeArrowheads="1"/>
          </p:cNvSpPr>
          <p:nvPr/>
        </p:nvSpPr>
        <p:spPr bwMode="auto">
          <a:xfrm>
            <a:off x="1381201" y="1944398"/>
            <a:ext cx="75839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しかしどんな災害に対しても支援する</a:t>
            </a:r>
            <a:r>
              <a:rPr kumimoji="1" lang="en-US" altLang="ja-JP" sz="2000" dirty="0">
                <a:latin typeface="Calibri" panose="020F0502020204030204" pitchFamily="34" charset="0"/>
              </a:rPr>
              <a:t>NPO</a:t>
            </a:r>
            <a:r>
              <a:rPr kumimoji="1" lang="ja-JP" altLang="en-US" sz="2000" dirty="0">
                <a:latin typeface="Calibri" panose="020F0502020204030204" pitchFamily="34" charset="0"/>
              </a:rPr>
              <a:t>もあれば、特定の災害の</a:t>
            </a:r>
            <a:r>
              <a:rPr kumimoji="1" lang="ja-JP" altLang="en-US" sz="2000">
                <a:latin typeface="Calibri" panose="020F0502020204030204" pitchFamily="34" charset="0"/>
              </a:rPr>
              <a:t>時しか活動しない</a:t>
            </a:r>
            <a:r>
              <a:rPr kumimoji="1" lang="ja-JP" altLang="en-US" sz="2000" dirty="0">
                <a:latin typeface="Calibri" panose="020F0502020204030204" pitchFamily="34" charset="0"/>
              </a:rPr>
              <a:t>ＮＰＯもある</a:t>
            </a:r>
          </a:p>
        </p:txBody>
      </p:sp>
      <p:sp>
        <p:nvSpPr>
          <p:cNvPr id="5" name="テキスト ボックス 4">
            <a:extLst>
              <a:ext uri="{FF2B5EF4-FFF2-40B4-BE49-F238E27FC236}">
                <a16:creationId xmlns:a16="http://schemas.microsoft.com/office/drawing/2014/main" id="{5D25A938-816A-BD81-3CB7-09C0E2A8122F}"/>
              </a:ext>
            </a:extLst>
          </p:cNvPr>
          <p:cNvSpPr txBox="1">
            <a:spLocks noChangeArrowheads="1"/>
          </p:cNvSpPr>
          <p:nvPr/>
        </p:nvSpPr>
        <p:spPr bwMode="auto">
          <a:xfrm>
            <a:off x="1381201" y="2933537"/>
            <a:ext cx="7583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登録していない団体と登録団体を分け隔てなく協力団体としてほしい</a:t>
            </a:r>
          </a:p>
        </p:txBody>
      </p:sp>
      <p:sp>
        <p:nvSpPr>
          <p:cNvPr id="6" name="テキスト ボックス 5">
            <a:extLst>
              <a:ext uri="{FF2B5EF4-FFF2-40B4-BE49-F238E27FC236}">
                <a16:creationId xmlns:a16="http://schemas.microsoft.com/office/drawing/2014/main" id="{0D240A47-491D-12F8-97FD-5A4686CE2432}"/>
              </a:ext>
            </a:extLst>
          </p:cNvPr>
          <p:cNvSpPr txBox="1">
            <a:spLocks noChangeArrowheads="1"/>
          </p:cNvSpPr>
          <p:nvPr/>
        </p:nvSpPr>
        <p:spPr bwMode="auto">
          <a:xfrm>
            <a:off x="721453" y="3855452"/>
            <a:ext cx="9137195" cy="1938992"/>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000" dirty="0">
                <a:latin typeface="Calibri" panose="020F0502020204030204" pitchFamily="34" charset="0"/>
              </a:rPr>
              <a:t>その他</a:t>
            </a:r>
            <a:endParaRPr kumimoji="1" lang="en-US" altLang="ja-JP" sz="2000" dirty="0">
              <a:latin typeface="Calibri" panose="020F0502020204030204" pitchFamily="34" charset="0"/>
            </a:endParaRPr>
          </a:p>
          <a:p>
            <a:pPr>
              <a:spcBef>
                <a:spcPct val="0"/>
              </a:spcBef>
              <a:buFontTx/>
              <a:buNone/>
            </a:pPr>
            <a:r>
              <a:rPr kumimoji="1" lang="ja-JP" altLang="en-US" sz="2000" dirty="0">
                <a:latin typeface="Calibri" panose="020F0502020204030204" pitchFamily="34" charset="0"/>
              </a:rPr>
              <a:t>　　欠格条項は削除してほしかった</a:t>
            </a:r>
            <a:endParaRPr kumimoji="1" lang="en-US" altLang="ja-JP" sz="2000" dirty="0">
              <a:latin typeface="Calibri" panose="020F0502020204030204" pitchFamily="34" charset="0"/>
            </a:endParaRPr>
          </a:p>
          <a:p>
            <a:pPr>
              <a:spcBef>
                <a:spcPct val="0"/>
              </a:spcBef>
              <a:buFontTx/>
              <a:buNone/>
            </a:pPr>
            <a:endParaRPr kumimoji="1" lang="en-US" altLang="ja-JP" sz="2000" dirty="0">
              <a:latin typeface="Calibri" panose="020F0502020204030204" pitchFamily="34" charset="0"/>
            </a:endParaRPr>
          </a:p>
          <a:p>
            <a:pPr>
              <a:spcBef>
                <a:spcPct val="0"/>
              </a:spcBef>
              <a:buFontTx/>
              <a:buNone/>
            </a:pPr>
            <a:r>
              <a:rPr kumimoji="1" lang="ja-JP" altLang="en-US" sz="2000" dirty="0">
                <a:solidFill>
                  <a:srgbClr val="FF0000"/>
                </a:solidFill>
                <a:latin typeface="Calibri" panose="020F0502020204030204" pitchFamily="34" charset="0"/>
              </a:rPr>
              <a:t>内閣府令で定めるものに該当する役員がいる場合には登録できない</a:t>
            </a:r>
            <a:endParaRPr kumimoji="1" lang="en-US" altLang="ja-JP" sz="2000" dirty="0">
              <a:solidFill>
                <a:srgbClr val="FF0000"/>
              </a:solidFill>
              <a:latin typeface="Calibri" panose="020F0502020204030204" pitchFamily="34" charset="0"/>
            </a:endParaRPr>
          </a:p>
          <a:p>
            <a:pPr>
              <a:spcBef>
                <a:spcPct val="0"/>
              </a:spcBef>
              <a:buFontTx/>
              <a:buNone/>
            </a:pPr>
            <a:r>
              <a:rPr kumimoji="1" lang="ja-JP" altLang="en-US" sz="2000" dirty="0">
                <a:solidFill>
                  <a:srgbClr val="FF0000"/>
                </a:solidFill>
                <a:latin typeface="Calibri" panose="020F0502020204030204" pitchFamily="34" charset="0"/>
              </a:rPr>
              <a:t>法第</a:t>
            </a:r>
            <a:r>
              <a:rPr kumimoji="1" lang="en-US" altLang="ja-JP" sz="2000" dirty="0">
                <a:solidFill>
                  <a:srgbClr val="FF0000"/>
                </a:solidFill>
                <a:latin typeface="Calibri" panose="020F0502020204030204" pitchFamily="34" charset="0"/>
              </a:rPr>
              <a:t>33</a:t>
            </a:r>
            <a:r>
              <a:rPr kumimoji="1" lang="ja-JP" altLang="en-US" sz="2000" dirty="0">
                <a:solidFill>
                  <a:srgbClr val="FF0000"/>
                </a:solidFill>
                <a:latin typeface="Calibri" panose="020F0502020204030204" pitchFamily="34" charset="0"/>
              </a:rPr>
              <a:t>条</a:t>
            </a:r>
            <a:r>
              <a:rPr kumimoji="1" lang="en-US" altLang="ja-JP" sz="2000" dirty="0">
                <a:solidFill>
                  <a:srgbClr val="FF0000"/>
                </a:solidFill>
                <a:latin typeface="Calibri" panose="020F0502020204030204" pitchFamily="34" charset="0"/>
              </a:rPr>
              <a:t>2</a:t>
            </a:r>
            <a:r>
              <a:rPr kumimoji="1" lang="ja-JP" altLang="en-US" sz="2000" dirty="0">
                <a:solidFill>
                  <a:srgbClr val="FF0000"/>
                </a:solidFill>
                <a:latin typeface="Calibri" panose="020F0502020204030204" pitchFamily="34" charset="0"/>
              </a:rPr>
              <a:t>第</a:t>
            </a:r>
            <a:r>
              <a:rPr kumimoji="1" lang="en-US" altLang="ja-JP" sz="2000" dirty="0">
                <a:solidFill>
                  <a:srgbClr val="FF0000"/>
                </a:solidFill>
                <a:latin typeface="Calibri" panose="020F0502020204030204" pitchFamily="34" charset="0"/>
              </a:rPr>
              <a:t>3</a:t>
            </a:r>
            <a:r>
              <a:rPr kumimoji="1" lang="ja-JP" altLang="en-US" sz="2000" dirty="0">
                <a:solidFill>
                  <a:srgbClr val="FF0000"/>
                </a:solidFill>
                <a:latin typeface="Calibri" panose="020F0502020204030204" pitchFamily="34" charset="0"/>
              </a:rPr>
              <a:t>項</a:t>
            </a:r>
            <a:r>
              <a:rPr kumimoji="1" lang="en-US" altLang="ja-JP" sz="2000" dirty="0">
                <a:solidFill>
                  <a:srgbClr val="FF0000"/>
                </a:solidFill>
                <a:latin typeface="Calibri" panose="020F0502020204030204" pitchFamily="34" charset="0"/>
              </a:rPr>
              <a:t>2</a:t>
            </a:r>
            <a:r>
              <a:rPr kumimoji="1" lang="ja-JP" altLang="en-US" sz="2000" dirty="0">
                <a:solidFill>
                  <a:srgbClr val="FF0000"/>
                </a:solidFill>
                <a:latin typeface="Calibri" panose="020F0502020204030204" pitchFamily="34" charset="0"/>
              </a:rPr>
              <a:t>号ホ：「心身の障害により被災者援護協力業務を適正に行うことができない者として内閣府令で定めるもの」</a:t>
            </a:r>
          </a:p>
        </p:txBody>
      </p:sp>
    </p:spTree>
    <p:extLst>
      <p:ext uri="{BB962C8B-B14F-4D97-AF65-F5344CB8AC3E}">
        <p14:creationId xmlns:p14="http://schemas.microsoft.com/office/powerpoint/2010/main" val="269313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022EC52-3169-561F-8641-D2BC16E3388B}"/>
              </a:ext>
            </a:extLst>
          </p:cNvPr>
          <p:cNvSpPr txBox="1"/>
          <p:nvPr/>
        </p:nvSpPr>
        <p:spPr>
          <a:xfrm>
            <a:off x="721453" y="520117"/>
            <a:ext cx="6813084" cy="461665"/>
          </a:xfrm>
          <a:prstGeom prst="rect">
            <a:avLst/>
          </a:prstGeom>
          <a:noFill/>
        </p:spPr>
        <p:txBody>
          <a:bodyPr wrap="none" rtlCol="0">
            <a:spAutoFit/>
          </a:bodyPr>
          <a:lstStyle/>
          <a:p>
            <a:r>
              <a:rPr kumimoji="1" lang="ja-JP" altLang="en-US" sz="2400" dirty="0">
                <a:latin typeface="HGPｺﾞｼｯｸE" panose="020B0900000000000000" pitchFamily="50" charset="-128"/>
                <a:ea typeface="HGPｺﾞｼｯｸE" panose="020B0900000000000000" pitchFamily="50" charset="-128"/>
              </a:rPr>
              <a:t>災害時だけでなく、普段から災害に役立つ工夫を！</a:t>
            </a:r>
          </a:p>
        </p:txBody>
      </p:sp>
      <p:sp>
        <p:nvSpPr>
          <p:cNvPr id="3" name="テキスト ボックス 2">
            <a:extLst>
              <a:ext uri="{FF2B5EF4-FFF2-40B4-BE49-F238E27FC236}">
                <a16:creationId xmlns:a16="http://schemas.microsoft.com/office/drawing/2014/main" id="{E1D8F7E4-13AC-6335-A6DF-AC0AFB818E4F}"/>
              </a:ext>
            </a:extLst>
          </p:cNvPr>
          <p:cNvSpPr txBox="1"/>
          <p:nvPr/>
        </p:nvSpPr>
        <p:spPr>
          <a:xfrm>
            <a:off x="1234580" y="1142301"/>
            <a:ext cx="2832827" cy="400110"/>
          </a:xfrm>
          <a:prstGeom prst="rect">
            <a:avLst/>
          </a:prstGeom>
          <a:noFill/>
        </p:spPr>
        <p:txBody>
          <a:bodyPr wrap="none" rtlCol="0">
            <a:spAutoFit/>
          </a:bodyP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フェーズフリーの考え方</a:t>
            </a:r>
          </a:p>
        </p:txBody>
      </p:sp>
      <p:sp>
        <p:nvSpPr>
          <p:cNvPr id="4" name="テキスト ボックス 3">
            <a:extLst>
              <a:ext uri="{FF2B5EF4-FFF2-40B4-BE49-F238E27FC236}">
                <a16:creationId xmlns:a16="http://schemas.microsoft.com/office/drawing/2014/main" id="{30731C7C-64B8-3D86-5395-F8B5F3AE548C}"/>
              </a:ext>
            </a:extLst>
          </p:cNvPr>
          <p:cNvSpPr txBox="1"/>
          <p:nvPr/>
        </p:nvSpPr>
        <p:spPr>
          <a:xfrm>
            <a:off x="931178" y="1862356"/>
            <a:ext cx="8707772" cy="3693319"/>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■グループメールが災害時の安否確認にも役立つ</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■モバイルバッテリーを普段から持つことで、災害時にも役立つ</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■長期保存の食品を備蓄するのではなく、普段使い出来る食品をこまめに入れ替えながら、備蓄しておく（ローリングストック）</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■普段から近所の人と仲良くしておく</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■レジャーで利用しそうなキャンプ用品を蓄えておく</a:t>
            </a:r>
            <a:br>
              <a:rPr kumimoji="1" lang="en-US" altLang="ja-JP" dirty="0">
                <a:latin typeface="BIZ UDPゴシック" panose="020B0400000000000000" pitchFamily="50" charset="-128"/>
                <a:ea typeface="BIZ UDPゴシック" panose="020B0400000000000000" pitchFamily="50" charset="-128"/>
              </a:rPr>
            </a:br>
            <a:r>
              <a:rPr kumimoji="1" lang="ja-JP" altLang="en-US">
                <a:latin typeface="BIZ UDPゴシック" panose="020B0400000000000000" pitchFamily="50" charset="-128"/>
                <a:ea typeface="BIZ UDPゴシック" panose="020B0400000000000000" pitchFamily="50" charset="-128"/>
              </a:rPr>
              <a:t>　（災害時は懐中電灯よりもランタンのほうが役に立つ）</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a:p>
            <a:endParaRPr kumimoji="1" lang="ja-JP" altLang="en-US" dirty="0"/>
          </a:p>
        </p:txBody>
      </p:sp>
    </p:spTree>
    <p:extLst>
      <p:ext uri="{BB962C8B-B14F-4D97-AF65-F5344CB8AC3E}">
        <p14:creationId xmlns:p14="http://schemas.microsoft.com/office/powerpoint/2010/main" val="2268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98BC0-74CB-ABE2-EFF1-215D05839CE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2DDB95B-BB15-80A9-BD89-FE91B7FDA9B8}"/>
              </a:ext>
            </a:extLst>
          </p:cNvPr>
          <p:cNvSpPr txBox="1"/>
          <p:nvPr/>
        </p:nvSpPr>
        <p:spPr>
          <a:xfrm>
            <a:off x="721453" y="520117"/>
            <a:ext cx="4479111" cy="461665"/>
          </a:xfrm>
          <a:prstGeom prst="rect">
            <a:avLst/>
          </a:prstGeom>
          <a:noFill/>
        </p:spPr>
        <p:txBody>
          <a:bodyPr wrap="none" rtlCol="0">
            <a:spAutoFit/>
          </a:bodyPr>
          <a:lstStyle/>
          <a:p>
            <a:r>
              <a:rPr kumimoji="1" lang="ja-JP" altLang="en-US" sz="2400" dirty="0">
                <a:latin typeface="HGPｺﾞｼｯｸE" panose="020B0900000000000000" pitchFamily="50" charset="-128"/>
                <a:ea typeface="HGPｺﾞｼｯｸE" panose="020B0900000000000000" pitchFamily="50" charset="-128"/>
              </a:rPr>
              <a:t>災害時に急にできることは少ない</a:t>
            </a:r>
          </a:p>
        </p:txBody>
      </p:sp>
      <p:sp>
        <p:nvSpPr>
          <p:cNvPr id="3" name="テキスト ボックス 2">
            <a:extLst>
              <a:ext uri="{FF2B5EF4-FFF2-40B4-BE49-F238E27FC236}">
                <a16:creationId xmlns:a16="http://schemas.microsoft.com/office/drawing/2014/main" id="{DA36D971-BE0D-0C72-FDBF-39B2CC5E0BCB}"/>
              </a:ext>
            </a:extLst>
          </p:cNvPr>
          <p:cNvSpPr txBox="1"/>
          <p:nvPr/>
        </p:nvSpPr>
        <p:spPr>
          <a:xfrm>
            <a:off x="1234580" y="1142301"/>
            <a:ext cx="3046027" cy="400110"/>
          </a:xfrm>
          <a:prstGeom prst="rect">
            <a:avLst/>
          </a:prstGeom>
          <a:noFill/>
        </p:spPr>
        <p:txBody>
          <a:bodyPr wrap="none" rtlCol="0">
            <a:spAutoFit/>
          </a:bodyP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フェーズフリーの考え方</a:t>
            </a:r>
            <a:r>
              <a:rPr kumimoji="1" lang="en-US" altLang="ja-JP" sz="20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000" b="1" dirty="0">
              <a:solidFill>
                <a:srgbClr val="FF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5020BE5-EB42-26FC-DA15-902581A74F4A}"/>
              </a:ext>
            </a:extLst>
          </p:cNvPr>
          <p:cNvSpPr txBox="1"/>
          <p:nvPr/>
        </p:nvSpPr>
        <p:spPr>
          <a:xfrm>
            <a:off x="931178" y="1862356"/>
            <a:ext cx="8707772" cy="923330"/>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■道路復旧やライフラインの復旧は災害だけにやっていることではない。</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■建物の解体も普段からやっていること</a:t>
            </a:r>
            <a:endParaRPr kumimoji="1" lang="ja-JP" altLang="en-US" dirty="0"/>
          </a:p>
        </p:txBody>
      </p:sp>
      <p:sp>
        <p:nvSpPr>
          <p:cNvPr id="6" name="テキスト ボックス 5">
            <a:extLst>
              <a:ext uri="{FF2B5EF4-FFF2-40B4-BE49-F238E27FC236}">
                <a16:creationId xmlns:a16="http://schemas.microsoft.com/office/drawing/2014/main" id="{E38A3DF1-1D76-B302-F0DF-C7E7138EF990}"/>
              </a:ext>
            </a:extLst>
          </p:cNvPr>
          <p:cNvSpPr txBox="1"/>
          <p:nvPr/>
        </p:nvSpPr>
        <p:spPr>
          <a:xfrm>
            <a:off x="931177" y="3936627"/>
            <a:ext cx="7935985" cy="2308324"/>
          </a:xfrm>
          <a:prstGeom prst="rect">
            <a:avLst/>
          </a:prstGeom>
          <a:noFill/>
        </p:spPr>
        <p:txBody>
          <a:bodyPr wrap="square">
            <a:spAutoFit/>
          </a:bodyPr>
          <a:lstStyle/>
          <a:p>
            <a:r>
              <a:rPr kumimoji="1" lang="ja-JP" altLang="en-US" dirty="0">
                <a:latin typeface="BIZ UDPゴシック" panose="020B0400000000000000" pitchFamily="50" charset="-128"/>
                <a:ea typeface="BIZ UDPゴシック" panose="020B0400000000000000" pitchFamily="50" charset="-128"/>
              </a:rPr>
              <a:t>■避難所の運営は日頃からやっていることではないので、うまくいかないことが多い</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■炊き出しも助かっていることではあるが単発的・・・外食業者が請負業務とすることでもっとスムーズになるかも</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■福祉的支援も普段とは異なる形態で提供する必要が多くなる</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　（ふだんから災害時の支援を考えておくことが重要）</a:t>
            </a:r>
            <a:endParaRPr kumimoji="1" lang="en-US" altLang="ja-JP" dirty="0">
              <a:latin typeface="BIZ UDPゴシック" panose="020B0400000000000000" pitchFamily="50" charset="-128"/>
              <a:ea typeface="BIZ UDPゴシック" panose="020B0400000000000000" pitchFamily="50" charset="-128"/>
            </a:endParaRPr>
          </a:p>
        </p:txBody>
      </p:sp>
      <p:sp>
        <p:nvSpPr>
          <p:cNvPr id="7" name="矢印: 上下 6">
            <a:extLst>
              <a:ext uri="{FF2B5EF4-FFF2-40B4-BE49-F238E27FC236}">
                <a16:creationId xmlns:a16="http://schemas.microsoft.com/office/drawing/2014/main" id="{2E91C1C4-8D32-4D32-51AB-645FF8C7F774}"/>
              </a:ext>
            </a:extLst>
          </p:cNvPr>
          <p:cNvSpPr/>
          <p:nvPr/>
        </p:nvSpPr>
        <p:spPr>
          <a:xfrm>
            <a:off x="3254928" y="2965779"/>
            <a:ext cx="444617" cy="79075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231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2">
            <a:extLst>
              <a:ext uri="{FF2B5EF4-FFF2-40B4-BE49-F238E27FC236}">
                <a16:creationId xmlns:a16="http://schemas.microsoft.com/office/drawing/2014/main" id="{A6423286-75DC-78B6-0819-4A63D0805F10}"/>
              </a:ext>
            </a:extLst>
          </p:cNvPr>
          <p:cNvSpPr txBox="1">
            <a:spLocks noChangeArrowheads="1"/>
          </p:cNvSpPr>
          <p:nvPr/>
        </p:nvSpPr>
        <p:spPr bwMode="auto">
          <a:xfrm>
            <a:off x="767783" y="325248"/>
            <a:ext cx="252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a:latin typeface="Calibri" panose="020F0502020204030204" pitchFamily="34" charset="0"/>
              </a:rPr>
              <a:t>過去の災害とその特徴</a:t>
            </a:r>
          </a:p>
        </p:txBody>
      </p:sp>
      <p:sp>
        <p:nvSpPr>
          <p:cNvPr id="12291" name="テキスト ボックス 3">
            <a:extLst>
              <a:ext uri="{FF2B5EF4-FFF2-40B4-BE49-F238E27FC236}">
                <a16:creationId xmlns:a16="http://schemas.microsoft.com/office/drawing/2014/main" id="{DFFABFC9-33DF-05E3-1FCC-C508B4FB2E32}"/>
              </a:ext>
            </a:extLst>
          </p:cNvPr>
          <p:cNvSpPr txBox="1">
            <a:spLocks noChangeArrowheads="1"/>
          </p:cNvSpPr>
          <p:nvPr/>
        </p:nvSpPr>
        <p:spPr bwMode="auto">
          <a:xfrm>
            <a:off x="1128145" y="901512"/>
            <a:ext cx="360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dirty="0">
                <a:latin typeface="Calibri" panose="020F0502020204030204" pitchFamily="34" charset="0"/>
              </a:rPr>
              <a:t>阪神淡路大震災（</a:t>
            </a:r>
            <a:r>
              <a:rPr kumimoji="1" lang="en-US" altLang="ja-JP" sz="1800" dirty="0">
                <a:latin typeface="Calibri" panose="020F0502020204030204" pitchFamily="34" charset="0"/>
              </a:rPr>
              <a:t>1995</a:t>
            </a:r>
            <a:r>
              <a:rPr kumimoji="1" lang="ja-JP" altLang="en-US" sz="1800" dirty="0">
                <a:latin typeface="Calibri" panose="020F0502020204030204" pitchFamily="34" charset="0"/>
              </a:rPr>
              <a:t>年）　</a:t>
            </a:r>
          </a:p>
        </p:txBody>
      </p:sp>
      <p:sp>
        <p:nvSpPr>
          <p:cNvPr id="12292" name="テキスト ボックス 4">
            <a:extLst>
              <a:ext uri="{FF2B5EF4-FFF2-40B4-BE49-F238E27FC236}">
                <a16:creationId xmlns:a16="http://schemas.microsoft.com/office/drawing/2014/main" id="{8B4AA0B0-FD4C-6AF4-1715-F22C8C7F8FEE}"/>
              </a:ext>
            </a:extLst>
          </p:cNvPr>
          <p:cNvSpPr txBox="1">
            <a:spLocks noChangeArrowheads="1"/>
          </p:cNvSpPr>
          <p:nvPr/>
        </p:nvSpPr>
        <p:spPr bwMode="auto">
          <a:xfrm>
            <a:off x="1488509" y="1406337"/>
            <a:ext cx="6048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400">
                <a:latin typeface="Calibri" panose="020F0502020204030204" pitchFamily="34" charset="0"/>
              </a:rPr>
              <a:t>〇ボランティア元年と呼ばれるほどボランティアセンターが乱立</a:t>
            </a:r>
            <a:endParaRPr kumimoji="1" lang="en-US" altLang="ja-JP" sz="1400">
              <a:latin typeface="Calibri" panose="020F0502020204030204" pitchFamily="34" charset="0"/>
            </a:endParaRPr>
          </a:p>
          <a:p>
            <a:pPr>
              <a:spcBef>
                <a:spcPct val="0"/>
              </a:spcBef>
              <a:buFontTx/>
              <a:buNone/>
            </a:pPr>
            <a:r>
              <a:rPr kumimoji="1" lang="ja-JP" altLang="en-US" sz="1400">
                <a:latin typeface="Calibri" panose="020F0502020204030204" pitchFamily="34" charset="0"/>
              </a:rPr>
              <a:t>〇被災地障害者センターが初めて作られる</a:t>
            </a:r>
            <a:endParaRPr kumimoji="1" lang="en-US" altLang="ja-JP" sz="1400">
              <a:latin typeface="Calibri" panose="020F0502020204030204" pitchFamily="34" charset="0"/>
            </a:endParaRPr>
          </a:p>
          <a:p>
            <a:pPr>
              <a:spcBef>
                <a:spcPct val="0"/>
              </a:spcBef>
              <a:buFontTx/>
              <a:buNone/>
            </a:pPr>
            <a:r>
              <a:rPr kumimoji="1" lang="ja-JP" altLang="en-US" sz="1400">
                <a:latin typeface="Calibri" panose="020F0502020204030204" pitchFamily="34" charset="0"/>
              </a:rPr>
              <a:t>〇個人情報保護法はなかったが、名簿を手に入れるのに苦労する</a:t>
            </a:r>
            <a:endParaRPr kumimoji="1" lang="en-US" altLang="ja-JP" sz="1400">
              <a:latin typeface="Calibri" panose="020F0502020204030204" pitchFamily="34" charset="0"/>
            </a:endParaRPr>
          </a:p>
          <a:p>
            <a:pPr>
              <a:spcBef>
                <a:spcPct val="0"/>
              </a:spcBef>
              <a:buFontTx/>
              <a:buNone/>
            </a:pPr>
            <a:r>
              <a:rPr kumimoji="1" lang="ja-JP" altLang="en-US" sz="1400">
                <a:latin typeface="Calibri" panose="020F0502020204030204" pitchFamily="34" charset="0"/>
              </a:rPr>
              <a:t>〇携帯電話やメールがまだ普及していなくて連絡は</a:t>
            </a:r>
            <a:r>
              <a:rPr kumimoji="1" lang="en-US" altLang="ja-JP" sz="1400">
                <a:latin typeface="Calibri" panose="020F0502020204030204" pitchFamily="34" charset="0"/>
              </a:rPr>
              <a:t>FAX</a:t>
            </a:r>
            <a:r>
              <a:rPr kumimoji="1" lang="ja-JP" altLang="en-US" sz="1400">
                <a:latin typeface="Calibri" panose="020F0502020204030204" pitchFamily="34" charset="0"/>
              </a:rPr>
              <a:t>や電話が主流</a:t>
            </a:r>
          </a:p>
        </p:txBody>
      </p:sp>
      <p:sp>
        <p:nvSpPr>
          <p:cNvPr id="12293" name="テキスト ボックス 5">
            <a:extLst>
              <a:ext uri="{FF2B5EF4-FFF2-40B4-BE49-F238E27FC236}">
                <a16:creationId xmlns:a16="http://schemas.microsoft.com/office/drawing/2014/main" id="{E685879E-5052-85E5-F7C9-28B8DEAB64F7}"/>
              </a:ext>
            </a:extLst>
          </p:cNvPr>
          <p:cNvSpPr txBox="1">
            <a:spLocks noChangeArrowheads="1"/>
          </p:cNvSpPr>
          <p:nvPr/>
        </p:nvSpPr>
        <p:spPr bwMode="auto">
          <a:xfrm>
            <a:off x="1169421" y="2495361"/>
            <a:ext cx="2982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a:latin typeface="Calibri" panose="020F0502020204030204" pitchFamily="34" charset="0"/>
              </a:rPr>
              <a:t>東日本大震災（</a:t>
            </a:r>
            <a:r>
              <a:rPr kumimoji="1" lang="en-US" altLang="ja-JP" sz="1800">
                <a:latin typeface="Calibri" panose="020F0502020204030204" pitchFamily="34" charset="0"/>
              </a:rPr>
              <a:t>2011</a:t>
            </a:r>
            <a:r>
              <a:rPr kumimoji="1" lang="ja-JP" altLang="en-US" sz="1800">
                <a:latin typeface="Calibri" panose="020F0502020204030204" pitchFamily="34" charset="0"/>
              </a:rPr>
              <a:t>年）　</a:t>
            </a:r>
          </a:p>
        </p:txBody>
      </p:sp>
      <p:sp>
        <p:nvSpPr>
          <p:cNvPr id="12294" name="テキスト ボックス 6">
            <a:extLst>
              <a:ext uri="{FF2B5EF4-FFF2-40B4-BE49-F238E27FC236}">
                <a16:creationId xmlns:a16="http://schemas.microsoft.com/office/drawing/2014/main" id="{4E8C8A32-A95E-5FE0-605F-520AADDE772C}"/>
              </a:ext>
            </a:extLst>
          </p:cNvPr>
          <p:cNvSpPr txBox="1">
            <a:spLocks noChangeArrowheads="1"/>
          </p:cNvSpPr>
          <p:nvPr/>
        </p:nvSpPr>
        <p:spPr bwMode="auto">
          <a:xfrm>
            <a:off x="1485333" y="2847786"/>
            <a:ext cx="6267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400">
                <a:latin typeface="Calibri" panose="020F0502020204030204" pitchFamily="34" charset="0"/>
              </a:rPr>
              <a:t>〇携帯電話は普及していたが、沿岸部は使用不可能</a:t>
            </a:r>
            <a:endParaRPr kumimoji="1" lang="en-US" altLang="ja-JP" sz="1400">
              <a:latin typeface="Calibri" panose="020F0502020204030204" pitchFamily="34" charset="0"/>
            </a:endParaRPr>
          </a:p>
          <a:p>
            <a:pPr>
              <a:spcBef>
                <a:spcPct val="0"/>
              </a:spcBef>
              <a:buFontTx/>
              <a:buNone/>
            </a:pPr>
            <a:r>
              <a:rPr kumimoji="1" lang="ja-JP" altLang="en-US" sz="1400">
                <a:latin typeface="Calibri" panose="020F0502020204030204" pitchFamily="34" charset="0"/>
              </a:rPr>
              <a:t>〇津波で地域全体が被災し、住んでいた地域を離れ避難する人が多かった</a:t>
            </a:r>
            <a:endParaRPr kumimoji="1" lang="en-US" altLang="ja-JP" sz="1400">
              <a:latin typeface="Calibri" panose="020F0502020204030204" pitchFamily="34" charset="0"/>
            </a:endParaRPr>
          </a:p>
          <a:p>
            <a:pPr>
              <a:spcBef>
                <a:spcPct val="0"/>
              </a:spcBef>
              <a:buFontTx/>
              <a:buNone/>
            </a:pPr>
            <a:r>
              <a:rPr kumimoji="1" lang="ja-JP" altLang="en-US" sz="1400">
                <a:latin typeface="Calibri" panose="020F0502020204030204" pitchFamily="34" charset="0"/>
              </a:rPr>
              <a:t>〇原発事故も付近に住めないため、離れた地域に避難</a:t>
            </a:r>
            <a:endParaRPr kumimoji="1" lang="en-US" altLang="ja-JP" sz="1400">
              <a:latin typeface="Calibri" panose="020F0502020204030204" pitchFamily="34" charset="0"/>
            </a:endParaRPr>
          </a:p>
          <a:p>
            <a:pPr>
              <a:spcBef>
                <a:spcPct val="0"/>
              </a:spcBef>
              <a:buFontTx/>
              <a:buNone/>
            </a:pPr>
            <a:r>
              <a:rPr kumimoji="1" lang="ja-JP" altLang="en-US" sz="1400">
                <a:latin typeface="Calibri" panose="020F0502020204030204" pitchFamily="34" charset="0"/>
              </a:rPr>
              <a:t>〇原発事故における</a:t>
            </a:r>
            <a:r>
              <a:rPr kumimoji="1" lang="zh-TW" altLang="en-US" sz="1400">
                <a:latin typeface="Calibri" panose="020F0502020204030204" pitchFamily="34" charset="0"/>
              </a:rPr>
              <a:t>緊急時避難準備区域</a:t>
            </a:r>
            <a:r>
              <a:rPr kumimoji="1" lang="ja-JP" altLang="en-US" sz="1400">
                <a:latin typeface="Calibri" panose="020F0502020204030204" pitchFamily="34" charset="0"/>
              </a:rPr>
              <a:t>では健常者は避難したが、障害者や</a:t>
            </a:r>
            <a:endParaRPr kumimoji="1" lang="en-US" altLang="ja-JP" sz="1400">
              <a:latin typeface="Calibri" panose="020F0502020204030204" pitchFamily="34" charset="0"/>
            </a:endParaRPr>
          </a:p>
          <a:p>
            <a:pPr>
              <a:spcBef>
                <a:spcPct val="0"/>
              </a:spcBef>
              <a:buFontTx/>
              <a:buNone/>
            </a:pPr>
            <a:r>
              <a:rPr kumimoji="1" lang="ja-JP" altLang="en-US" sz="1400">
                <a:latin typeface="Calibri" panose="020F0502020204030204" pitchFamily="34" charset="0"/>
              </a:rPr>
              <a:t>　 高齢者が取り残される。</a:t>
            </a:r>
            <a:endParaRPr kumimoji="1" lang="en-US" altLang="ja-JP" sz="1400">
              <a:latin typeface="Calibri" panose="020F0502020204030204" pitchFamily="34" charset="0"/>
            </a:endParaRPr>
          </a:p>
          <a:p>
            <a:pPr>
              <a:spcBef>
                <a:spcPct val="0"/>
              </a:spcBef>
              <a:buFontTx/>
              <a:buNone/>
            </a:pPr>
            <a:r>
              <a:rPr kumimoji="1" lang="ja-JP" altLang="en-US" sz="1400">
                <a:latin typeface="Calibri" panose="020F0502020204030204" pitchFamily="34" charset="0"/>
              </a:rPr>
              <a:t>〇障害者の逃げ遅れが健常者の２倍になることが判明</a:t>
            </a:r>
          </a:p>
        </p:txBody>
      </p:sp>
      <p:sp>
        <p:nvSpPr>
          <p:cNvPr id="12295" name="矢印: 下 8">
            <a:extLst>
              <a:ext uri="{FF2B5EF4-FFF2-40B4-BE49-F238E27FC236}">
                <a16:creationId xmlns:a16="http://schemas.microsoft.com/office/drawing/2014/main" id="{420FE14A-F52D-CAFC-8394-9909836E5F33}"/>
              </a:ext>
            </a:extLst>
          </p:cNvPr>
          <p:cNvSpPr>
            <a:spLocks noChangeArrowheads="1"/>
          </p:cNvSpPr>
          <p:nvPr/>
        </p:nvSpPr>
        <p:spPr bwMode="auto">
          <a:xfrm>
            <a:off x="2244158" y="4405124"/>
            <a:ext cx="360362" cy="358775"/>
          </a:xfrm>
          <a:prstGeom prst="down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Calibri" panose="020F0502020204030204" pitchFamily="34" charset="0"/>
            </a:endParaRPr>
          </a:p>
        </p:txBody>
      </p:sp>
      <p:sp>
        <p:nvSpPr>
          <p:cNvPr id="12296" name="正方形/長方形 9">
            <a:extLst>
              <a:ext uri="{FF2B5EF4-FFF2-40B4-BE49-F238E27FC236}">
                <a16:creationId xmlns:a16="http://schemas.microsoft.com/office/drawing/2014/main" id="{E5209366-76FB-133F-76F3-CEE184C5002E}"/>
              </a:ext>
            </a:extLst>
          </p:cNvPr>
          <p:cNvSpPr>
            <a:spLocks noChangeArrowheads="1"/>
          </p:cNvSpPr>
          <p:nvPr/>
        </p:nvSpPr>
        <p:spPr bwMode="auto">
          <a:xfrm>
            <a:off x="1485334" y="4763898"/>
            <a:ext cx="6988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Calibri" panose="020F0502020204030204" pitchFamily="34" charset="0"/>
              </a:rPr>
              <a:t>避難行動要支援者名簿の作成が市町村に義務付けられた</a:t>
            </a:r>
            <a:endParaRPr lang="en-US" altLang="ja-JP" sz="1800">
              <a:latin typeface="Calibri" panose="020F0502020204030204" pitchFamily="34" charset="0"/>
            </a:endParaRPr>
          </a:p>
          <a:p>
            <a:pPr>
              <a:spcBef>
                <a:spcPct val="0"/>
              </a:spcBef>
              <a:buFontTx/>
              <a:buNone/>
            </a:pPr>
            <a:r>
              <a:rPr lang="ja-JP" altLang="en-US" sz="1800">
                <a:latin typeface="Calibri" panose="020F0502020204030204" pitchFamily="34" charset="0"/>
              </a:rPr>
              <a:t>福祉避難所も設置義務化（</a:t>
            </a:r>
            <a:r>
              <a:rPr lang="en-US" altLang="ja-JP" sz="1800">
                <a:latin typeface="Calibri" panose="020F0502020204030204" pitchFamily="34" charset="0"/>
              </a:rPr>
              <a:t>2013</a:t>
            </a:r>
            <a:r>
              <a:rPr lang="ja-JP" altLang="en-US" sz="1800">
                <a:latin typeface="Calibri" panose="020F0502020204030204" pitchFamily="34" charset="0"/>
              </a:rPr>
              <a:t>年</a:t>
            </a:r>
            <a:r>
              <a:rPr lang="en-US" altLang="ja-JP" sz="1800">
                <a:latin typeface="Calibri" panose="020F0502020204030204" pitchFamily="34" charset="0"/>
              </a:rPr>
              <a:t>6</a:t>
            </a:r>
            <a:r>
              <a:rPr lang="ja-JP" altLang="en-US" sz="1800">
                <a:latin typeface="Calibri" panose="020F0502020204030204" pitchFamily="34" charset="0"/>
              </a:rPr>
              <a:t>月）</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2">
            <a:extLst>
              <a:ext uri="{FF2B5EF4-FFF2-40B4-BE49-F238E27FC236}">
                <a16:creationId xmlns:a16="http://schemas.microsoft.com/office/drawing/2014/main" id="{21BF189D-8C71-A292-4CFE-1D51930E8B90}"/>
              </a:ext>
            </a:extLst>
          </p:cNvPr>
          <p:cNvSpPr txBox="1">
            <a:spLocks noChangeArrowheads="1"/>
          </p:cNvSpPr>
          <p:nvPr/>
        </p:nvSpPr>
        <p:spPr bwMode="auto">
          <a:xfrm>
            <a:off x="969118" y="400749"/>
            <a:ext cx="298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a:latin typeface="Calibri" panose="020F0502020204030204" pitchFamily="34" charset="0"/>
              </a:rPr>
              <a:t>熊本地震（</a:t>
            </a:r>
            <a:r>
              <a:rPr kumimoji="1" lang="en-US" altLang="ja-JP" sz="1800">
                <a:latin typeface="Calibri" panose="020F0502020204030204" pitchFamily="34" charset="0"/>
              </a:rPr>
              <a:t>2016</a:t>
            </a:r>
            <a:r>
              <a:rPr kumimoji="1" lang="ja-JP" altLang="en-US" sz="1800">
                <a:latin typeface="Calibri" panose="020F0502020204030204" pitchFamily="34" charset="0"/>
              </a:rPr>
              <a:t>年）　</a:t>
            </a:r>
          </a:p>
        </p:txBody>
      </p:sp>
      <p:sp>
        <p:nvSpPr>
          <p:cNvPr id="13315" name="テキスト ボックス 3">
            <a:extLst>
              <a:ext uri="{FF2B5EF4-FFF2-40B4-BE49-F238E27FC236}">
                <a16:creationId xmlns:a16="http://schemas.microsoft.com/office/drawing/2014/main" id="{1DC9BC12-3584-56F2-8F3F-E242D278D909}"/>
              </a:ext>
            </a:extLst>
          </p:cNvPr>
          <p:cNvSpPr txBox="1">
            <a:spLocks noChangeArrowheads="1"/>
          </p:cNvSpPr>
          <p:nvPr/>
        </p:nvSpPr>
        <p:spPr bwMode="auto">
          <a:xfrm>
            <a:off x="1329480" y="781749"/>
            <a:ext cx="6267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400" dirty="0">
                <a:latin typeface="Calibri" panose="020F0502020204030204" pitchFamily="34" charset="0"/>
              </a:rPr>
              <a:t>〇避難行動要援護者名簿の策定は義務付けされたが、町内会レベルでは活用されなかった。</a:t>
            </a:r>
            <a:endParaRPr kumimoji="1" lang="en-US" altLang="ja-JP" sz="1400" dirty="0">
              <a:latin typeface="Calibri" panose="020F0502020204030204" pitchFamily="34" charset="0"/>
            </a:endParaRPr>
          </a:p>
          <a:p>
            <a:pPr>
              <a:spcBef>
                <a:spcPct val="0"/>
              </a:spcBef>
              <a:buFontTx/>
              <a:buNone/>
            </a:pPr>
            <a:r>
              <a:rPr kumimoji="1" lang="ja-JP" altLang="en-US" sz="1400" dirty="0">
                <a:latin typeface="Calibri" panose="020F0502020204030204" pitchFamily="34" charset="0"/>
              </a:rPr>
              <a:t>〇福祉避難所の義務化にもかかわらず、あまり利用もされなかった。</a:t>
            </a:r>
            <a:endParaRPr kumimoji="1" lang="en-US" altLang="ja-JP" sz="1400" dirty="0">
              <a:latin typeface="Calibri" panose="020F0502020204030204" pitchFamily="34" charset="0"/>
            </a:endParaRPr>
          </a:p>
          <a:p>
            <a:pPr>
              <a:spcBef>
                <a:spcPct val="0"/>
              </a:spcBef>
              <a:buFontTx/>
              <a:buNone/>
            </a:pPr>
            <a:r>
              <a:rPr kumimoji="1" lang="ja-JP" altLang="en-US" sz="1400" dirty="0">
                <a:latin typeface="Calibri" panose="020F0502020204030204" pitchFamily="34" charset="0"/>
              </a:rPr>
              <a:t>〇熊本学園大学でユニバーサルな避難所が運営された。</a:t>
            </a:r>
            <a:endParaRPr kumimoji="1" lang="en-US" altLang="ja-JP" sz="1400" dirty="0">
              <a:latin typeface="Calibri" panose="020F0502020204030204" pitchFamily="34" charset="0"/>
            </a:endParaRPr>
          </a:p>
          <a:p>
            <a:pPr>
              <a:spcBef>
                <a:spcPct val="0"/>
              </a:spcBef>
              <a:buFontTx/>
              <a:buNone/>
            </a:pPr>
            <a:r>
              <a:rPr kumimoji="1" lang="ja-JP" altLang="en-US" sz="1400" dirty="0">
                <a:latin typeface="Calibri" panose="020F0502020204030204" pitchFamily="34" charset="0"/>
              </a:rPr>
              <a:t>〇益城中央小学校で、障害者にとって理想的な指定避難所が運営された</a:t>
            </a:r>
            <a:endParaRPr kumimoji="1" lang="en-US" altLang="ja-JP" sz="1400" dirty="0">
              <a:latin typeface="Calibri" panose="020F0502020204030204" pitchFamily="34" charset="0"/>
            </a:endParaRPr>
          </a:p>
          <a:p>
            <a:pPr>
              <a:spcBef>
                <a:spcPct val="0"/>
              </a:spcBef>
              <a:buFontTx/>
              <a:buNone/>
            </a:pPr>
            <a:r>
              <a:rPr kumimoji="1" lang="ja-JP" altLang="en-US" sz="1400" dirty="0">
                <a:latin typeface="Calibri" panose="020F0502020204030204" pitchFamily="34" charset="0"/>
              </a:rPr>
              <a:t>〇障害者のための福祉仮設住宅が建てられる</a:t>
            </a:r>
            <a:endParaRPr kumimoji="1" lang="en-US" altLang="ja-JP" sz="1400" dirty="0">
              <a:latin typeface="Calibri" panose="020F0502020204030204" pitchFamily="34" charset="0"/>
            </a:endParaRPr>
          </a:p>
          <a:p>
            <a:pPr>
              <a:spcBef>
                <a:spcPct val="0"/>
              </a:spcBef>
              <a:buFontTx/>
              <a:buNone/>
            </a:pPr>
            <a:r>
              <a:rPr kumimoji="1" lang="ja-JP" altLang="en-US" sz="1400" dirty="0">
                <a:latin typeface="Calibri" panose="020F0502020204030204" pitchFamily="34" charset="0"/>
              </a:rPr>
              <a:t>〇ＤＷＡＴ（ＤＣＡＴ）が初めて派遣された</a:t>
            </a:r>
            <a:endParaRPr kumimoji="1" lang="en-US" altLang="ja-JP" sz="1400" dirty="0">
              <a:latin typeface="Calibri" panose="020F0502020204030204" pitchFamily="34" charset="0"/>
            </a:endParaRPr>
          </a:p>
          <a:p>
            <a:pPr>
              <a:spcBef>
                <a:spcPct val="0"/>
              </a:spcBef>
              <a:buFontTx/>
              <a:buNone/>
            </a:pPr>
            <a:r>
              <a:rPr kumimoji="1" lang="ja-JP" altLang="en-US" sz="1400" dirty="0">
                <a:latin typeface="Calibri" panose="020F0502020204030204" pitchFamily="34" charset="0"/>
              </a:rPr>
              <a:t>〇熊本市が全障害者に対し、被災地障害者センターのＳＯＳビラを配布</a:t>
            </a:r>
            <a:endParaRPr kumimoji="1" lang="en-US" altLang="ja-JP" sz="1400" dirty="0">
              <a:latin typeface="Calibri" panose="020F0502020204030204" pitchFamily="34" charset="0"/>
            </a:endParaRPr>
          </a:p>
          <a:p>
            <a:pPr>
              <a:spcBef>
                <a:spcPct val="0"/>
              </a:spcBef>
              <a:buFontTx/>
              <a:buNone/>
            </a:pPr>
            <a:r>
              <a:rPr kumimoji="1" lang="ja-JP" altLang="en-US" sz="1400" dirty="0">
                <a:latin typeface="Calibri" panose="020F0502020204030204" pitchFamily="34" charset="0"/>
              </a:rPr>
              <a:t>〇行政、県社会福祉協議会、ＮＰＯの三者連携会議が活躍（火の国会議）</a:t>
            </a:r>
          </a:p>
        </p:txBody>
      </p:sp>
      <p:sp>
        <p:nvSpPr>
          <p:cNvPr id="13316" name="テキスト ボックス 4">
            <a:extLst>
              <a:ext uri="{FF2B5EF4-FFF2-40B4-BE49-F238E27FC236}">
                <a16:creationId xmlns:a16="http://schemas.microsoft.com/office/drawing/2014/main" id="{4FB578BD-DB6F-6DE3-4CE9-9EDEE1A4427A}"/>
              </a:ext>
            </a:extLst>
          </p:cNvPr>
          <p:cNvSpPr txBox="1">
            <a:spLocks noChangeArrowheads="1"/>
          </p:cNvSpPr>
          <p:nvPr/>
        </p:nvSpPr>
        <p:spPr bwMode="auto">
          <a:xfrm>
            <a:off x="972294" y="2983613"/>
            <a:ext cx="230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a:latin typeface="Calibri" panose="020F0502020204030204" pitchFamily="34" charset="0"/>
              </a:rPr>
              <a:t>西日本豪雨（</a:t>
            </a:r>
            <a:r>
              <a:rPr kumimoji="1" lang="en-US" altLang="ja-JP" sz="1800">
                <a:latin typeface="Calibri" panose="020F0502020204030204" pitchFamily="34" charset="0"/>
              </a:rPr>
              <a:t>2018</a:t>
            </a:r>
            <a:r>
              <a:rPr kumimoji="1" lang="ja-JP" altLang="en-US" sz="1800">
                <a:latin typeface="Calibri" panose="020F0502020204030204" pitchFamily="34" charset="0"/>
              </a:rPr>
              <a:t>年）　</a:t>
            </a:r>
          </a:p>
        </p:txBody>
      </p:sp>
      <p:sp>
        <p:nvSpPr>
          <p:cNvPr id="13317" name="テキスト ボックス 5">
            <a:extLst>
              <a:ext uri="{FF2B5EF4-FFF2-40B4-BE49-F238E27FC236}">
                <a16:creationId xmlns:a16="http://schemas.microsoft.com/office/drawing/2014/main" id="{53689213-648A-C6AC-BC7C-7C4FDF483CBE}"/>
              </a:ext>
            </a:extLst>
          </p:cNvPr>
          <p:cNvSpPr txBox="1">
            <a:spLocks noChangeArrowheads="1"/>
          </p:cNvSpPr>
          <p:nvPr/>
        </p:nvSpPr>
        <p:spPr bwMode="auto">
          <a:xfrm>
            <a:off x="1351705" y="3353499"/>
            <a:ext cx="6267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400">
                <a:latin typeface="Calibri" panose="020F0502020204030204" pitchFamily="34" charset="0"/>
              </a:rPr>
              <a:t>〇行政、県社会福祉協議会、ＮＰＯの三者連携会議がさらに広まる</a:t>
            </a:r>
            <a:endParaRPr kumimoji="1" lang="en-US" altLang="ja-JP" sz="1400">
              <a:latin typeface="Calibri" panose="020F0502020204030204" pitchFamily="34" charset="0"/>
            </a:endParaRPr>
          </a:p>
          <a:p>
            <a:pPr>
              <a:spcBef>
                <a:spcPct val="0"/>
              </a:spcBef>
              <a:buFontTx/>
              <a:buNone/>
            </a:pPr>
            <a:r>
              <a:rPr kumimoji="1" lang="ja-JP" altLang="en-US" sz="1400">
                <a:latin typeface="Calibri" panose="020F0502020204030204" pitchFamily="34" charset="0"/>
              </a:rPr>
              <a:t>〇ＤＷＡＴ（ＤＣＡＴ）の二度目の派遣</a:t>
            </a:r>
            <a:endParaRPr kumimoji="1" lang="en-US" altLang="ja-JP" sz="1400">
              <a:latin typeface="Calibri" panose="020F0502020204030204" pitchFamily="34" charset="0"/>
            </a:endParaRPr>
          </a:p>
          <a:p>
            <a:pPr>
              <a:spcBef>
                <a:spcPct val="0"/>
              </a:spcBef>
              <a:buFontTx/>
              <a:buNone/>
            </a:pPr>
            <a:r>
              <a:rPr kumimoji="1" lang="ja-JP" altLang="en-US" sz="1400">
                <a:latin typeface="Calibri" panose="020F0502020204030204" pitchFamily="34" charset="0"/>
              </a:rPr>
              <a:t>〇被災地障害者支援センターはなく、地元の団体を中心に支援が行われる。</a:t>
            </a:r>
            <a:endParaRPr kumimoji="1" lang="en-US" altLang="ja-JP" sz="1400">
              <a:latin typeface="Calibri" panose="020F0502020204030204" pitchFamily="34" charset="0"/>
            </a:endParaRPr>
          </a:p>
          <a:p>
            <a:pPr>
              <a:spcBef>
                <a:spcPct val="0"/>
              </a:spcBef>
              <a:buFontTx/>
              <a:buNone/>
            </a:pPr>
            <a:r>
              <a:rPr kumimoji="1" lang="ja-JP" altLang="en-US" sz="1400">
                <a:latin typeface="Calibri" panose="020F0502020204030204" pitchFamily="34" charset="0"/>
              </a:rPr>
              <a:t>〇障害者や高齢者の逃げ遅れがさらに深刻に</a:t>
            </a:r>
          </a:p>
        </p:txBody>
      </p:sp>
      <p:sp>
        <p:nvSpPr>
          <p:cNvPr id="13318" name="矢印: 下 1">
            <a:extLst>
              <a:ext uri="{FF2B5EF4-FFF2-40B4-BE49-F238E27FC236}">
                <a16:creationId xmlns:a16="http://schemas.microsoft.com/office/drawing/2014/main" id="{B431F711-8AB0-0825-E7CE-B4DF4C17DC98}"/>
              </a:ext>
            </a:extLst>
          </p:cNvPr>
          <p:cNvSpPr>
            <a:spLocks noChangeArrowheads="1"/>
          </p:cNvSpPr>
          <p:nvPr/>
        </p:nvSpPr>
        <p:spPr bwMode="auto">
          <a:xfrm>
            <a:off x="2913805" y="4506024"/>
            <a:ext cx="287338" cy="287338"/>
          </a:xfrm>
          <a:prstGeom prst="down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Calibri" panose="020F0502020204030204" pitchFamily="34" charset="0"/>
            </a:endParaRPr>
          </a:p>
        </p:txBody>
      </p:sp>
      <p:sp>
        <p:nvSpPr>
          <p:cNvPr id="13319" name="正方形/長方形 9">
            <a:extLst>
              <a:ext uri="{FF2B5EF4-FFF2-40B4-BE49-F238E27FC236}">
                <a16:creationId xmlns:a16="http://schemas.microsoft.com/office/drawing/2014/main" id="{6DC131E6-C134-8EBA-D67A-D3B857A2435B}"/>
              </a:ext>
            </a:extLst>
          </p:cNvPr>
          <p:cNvSpPr>
            <a:spLocks noChangeArrowheads="1"/>
          </p:cNvSpPr>
          <p:nvPr/>
        </p:nvSpPr>
        <p:spPr bwMode="auto">
          <a:xfrm>
            <a:off x="1686669" y="4839400"/>
            <a:ext cx="6988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Calibri" panose="020F0502020204030204" pitchFamily="34" charset="0"/>
              </a:rPr>
              <a:t>災害時の個別避難計画策定が市町村の努力義務に</a:t>
            </a:r>
            <a:endParaRPr lang="en-US" altLang="ja-JP" sz="1800">
              <a:latin typeface="Calibri" panose="020F0502020204030204" pitchFamily="34" charset="0"/>
            </a:endParaRPr>
          </a:p>
          <a:p>
            <a:pPr>
              <a:spcBef>
                <a:spcPct val="0"/>
              </a:spcBef>
              <a:buFontTx/>
              <a:buNone/>
            </a:pPr>
            <a:r>
              <a:rPr lang="ja-JP" altLang="en-US" sz="1800">
                <a:latin typeface="Calibri" panose="020F0502020204030204" pitchFamily="34" charset="0"/>
              </a:rPr>
              <a:t>福祉避難所への直接避難を内閣府が推奨（</a:t>
            </a:r>
            <a:r>
              <a:rPr lang="en-US" altLang="ja-JP" sz="1800">
                <a:latin typeface="Calibri" panose="020F0502020204030204" pitchFamily="34" charset="0"/>
              </a:rPr>
              <a:t>2021</a:t>
            </a:r>
            <a:r>
              <a:rPr lang="ja-JP" altLang="en-US" sz="1800">
                <a:latin typeface="Calibri" panose="020F0502020204030204" pitchFamily="34" charset="0"/>
              </a:rPr>
              <a:t>年</a:t>
            </a:r>
            <a:r>
              <a:rPr lang="en-US" altLang="ja-JP" sz="1800">
                <a:latin typeface="Calibri" panose="020F0502020204030204" pitchFamily="34" charset="0"/>
              </a:rPr>
              <a:t>5</a:t>
            </a:r>
            <a:r>
              <a:rPr lang="ja-JP" altLang="en-US" sz="1800">
                <a:latin typeface="Calibri" panose="020F0502020204030204" pitchFamily="34" charset="0"/>
              </a:rPr>
              <a:t>月）</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テキスト ボックス 1">
            <a:extLst>
              <a:ext uri="{FF2B5EF4-FFF2-40B4-BE49-F238E27FC236}">
                <a16:creationId xmlns:a16="http://schemas.microsoft.com/office/drawing/2014/main" id="{B9A95D32-6CA0-B2F6-D533-59F6BEEC0A84}"/>
              </a:ext>
            </a:extLst>
          </p:cNvPr>
          <p:cNvSpPr txBox="1">
            <a:spLocks noChangeArrowheads="1"/>
          </p:cNvSpPr>
          <p:nvPr/>
        </p:nvSpPr>
        <p:spPr bwMode="auto">
          <a:xfrm>
            <a:off x="1187398" y="1018454"/>
            <a:ext cx="87787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kumimoji="0" lang="ja-JP" altLang="en-US" dirty="0">
                <a:solidFill>
                  <a:schemeClr val="tx1"/>
                </a:solidFill>
                <a:latin typeface="Calibri" panose="020F0502020204030204" pitchFamily="34" charset="0"/>
                <a:ea typeface="ＭＳ Ｐゴシック" panose="020B0600070205080204" pitchFamily="50" charset="-128"/>
              </a:rPr>
              <a:t>①</a:t>
            </a:r>
            <a:r>
              <a:rPr kumimoji="0" lang="en-US" altLang="ja-JP" dirty="0">
                <a:solidFill>
                  <a:schemeClr val="tx1"/>
                </a:solidFill>
                <a:latin typeface="Calibri" panose="020F0502020204030204" pitchFamily="34" charset="0"/>
                <a:ea typeface="ＭＳ Ｐゴシック" panose="020B0600070205080204" pitchFamily="50" charset="-128"/>
              </a:rPr>
              <a:t>2021</a:t>
            </a:r>
            <a:r>
              <a:rPr kumimoji="0" lang="ja-JP" altLang="en-US" dirty="0">
                <a:solidFill>
                  <a:schemeClr val="tx1"/>
                </a:solidFill>
                <a:latin typeface="Calibri" panose="020F0502020204030204" pitchFamily="34" charset="0"/>
                <a:ea typeface="ＭＳ Ｐゴシック" panose="020B0600070205080204" pitchFamily="50" charset="-128"/>
              </a:rPr>
              <a:t>年度の介護報酬改定では全ての介護事業者に業務継続計画の策定を義務付け</a:t>
            </a:r>
            <a:endParaRPr lang="ja-JP" altLang="en-US" dirty="0">
              <a:solidFill>
                <a:schemeClr val="tx1"/>
              </a:solidFill>
              <a:latin typeface="Calibri" panose="020F0502020204030204" pitchFamily="34" charset="0"/>
              <a:ea typeface="ＭＳ Ｐゴシック" panose="020B0600070205080204" pitchFamily="50" charset="-128"/>
            </a:endParaRPr>
          </a:p>
        </p:txBody>
      </p:sp>
      <p:sp>
        <p:nvSpPr>
          <p:cNvPr id="37891" name="テキスト ボックス 2">
            <a:extLst>
              <a:ext uri="{FF2B5EF4-FFF2-40B4-BE49-F238E27FC236}">
                <a16:creationId xmlns:a16="http://schemas.microsoft.com/office/drawing/2014/main" id="{1D9AA13A-4165-C152-7415-46771A6467A6}"/>
              </a:ext>
            </a:extLst>
          </p:cNvPr>
          <p:cNvSpPr txBox="1">
            <a:spLocks noChangeArrowheads="1"/>
          </p:cNvSpPr>
          <p:nvPr/>
        </p:nvSpPr>
        <p:spPr bwMode="auto">
          <a:xfrm>
            <a:off x="832680" y="471560"/>
            <a:ext cx="381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dirty="0">
                <a:solidFill>
                  <a:schemeClr val="tx1"/>
                </a:solidFill>
                <a:latin typeface="Calibri" panose="020F0502020204030204" pitchFamily="34" charset="0"/>
                <a:ea typeface="ＭＳ Ｐゴシック" panose="020B0600070205080204" pitchFamily="50" charset="-128"/>
              </a:rPr>
              <a:t>２０２１年の国の制度改正</a:t>
            </a:r>
          </a:p>
        </p:txBody>
      </p:sp>
      <p:sp>
        <p:nvSpPr>
          <p:cNvPr id="37892" name="テキスト ボックス 3">
            <a:extLst>
              <a:ext uri="{FF2B5EF4-FFF2-40B4-BE49-F238E27FC236}">
                <a16:creationId xmlns:a16="http://schemas.microsoft.com/office/drawing/2014/main" id="{DC0DE582-B16A-C28D-ACB3-9798C1DEC904}"/>
              </a:ext>
            </a:extLst>
          </p:cNvPr>
          <p:cNvSpPr txBox="1">
            <a:spLocks noChangeArrowheads="1"/>
          </p:cNvSpPr>
          <p:nvPr/>
        </p:nvSpPr>
        <p:spPr bwMode="auto">
          <a:xfrm>
            <a:off x="1553405" y="1594161"/>
            <a:ext cx="7416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dirty="0">
                <a:solidFill>
                  <a:schemeClr val="tx1"/>
                </a:solidFill>
                <a:latin typeface="Calibri" panose="020F0502020204030204" pitchFamily="34" charset="0"/>
                <a:ea typeface="ＭＳ Ｐゴシック" panose="020B0600070205080204" pitchFamily="50" charset="-128"/>
              </a:rPr>
              <a:t>・</a:t>
            </a:r>
            <a:r>
              <a:rPr lang="en-US" altLang="ja-JP" dirty="0">
                <a:solidFill>
                  <a:schemeClr val="tx1"/>
                </a:solidFill>
                <a:latin typeface="Calibri" panose="020F0502020204030204" pitchFamily="34" charset="0"/>
                <a:ea typeface="ＭＳ Ｐゴシック" panose="020B0600070205080204" pitchFamily="50" charset="-128"/>
              </a:rPr>
              <a:t>3</a:t>
            </a:r>
            <a:r>
              <a:rPr lang="ja-JP" altLang="en-US" dirty="0">
                <a:solidFill>
                  <a:schemeClr val="tx1"/>
                </a:solidFill>
                <a:latin typeface="Calibri" panose="020F0502020204030204" pitchFamily="34" charset="0"/>
                <a:ea typeface="ＭＳ Ｐゴシック" panose="020B0600070205080204" pitchFamily="50" charset="-128"/>
              </a:rPr>
              <a:t>年間の経過措置あり</a:t>
            </a:r>
          </a:p>
          <a:p>
            <a:pPr eaLnBrk="1" hangingPunct="1">
              <a:spcBef>
                <a:spcPct val="0"/>
              </a:spcBef>
              <a:buClrTx/>
              <a:buSzTx/>
              <a:buFontTx/>
              <a:buNone/>
            </a:pPr>
            <a:r>
              <a:rPr lang="ja-JP" altLang="en-US" dirty="0">
                <a:solidFill>
                  <a:schemeClr val="tx1"/>
                </a:solidFill>
                <a:latin typeface="Calibri" panose="020F0502020204030204" pitchFamily="34" charset="0"/>
                <a:ea typeface="ＭＳ Ｐゴシック" panose="020B0600070205080204" pitchFamily="50" charset="-128"/>
              </a:rPr>
              <a:t>・完全義務化は</a:t>
            </a:r>
            <a:r>
              <a:rPr lang="en-US" altLang="ja-JP" dirty="0">
                <a:solidFill>
                  <a:schemeClr val="tx1"/>
                </a:solidFill>
                <a:latin typeface="Calibri" panose="020F0502020204030204" pitchFamily="34" charset="0"/>
                <a:ea typeface="ＭＳ Ｐゴシック" panose="020B0600070205080204" pitchFamily="50" charset="-128"/>
              </a:rPr>
              <a:t>2024</a:t>
            </a:r>
            <a:r>
              <a:rPr lang="ja-JP" altLang="en-US" dirty="0">
                <a:solidFill>
                  <a:schemeClr val="tx1"/>
                </a:solidFill>
                <a:latin typeface="Calibri" panose="020F0502020204030204" pitchFamily="34" charset="0"/>
                <a:ea typeface="ＭＳ Ｐゴシック" panose="020B0600070205080204" pitchFamily="50" charset="-128"/>
              </a:rPr>
              <a:t>年度から</a:t>
            </a:r>
          </a:p>
          <a:p>
            <a:pPr eaLnBrk="1" hangingPunct="1">
              <a:spcBef>
                <a:spcPct val="0"/>
              </a:spcBef>
              <a:buClrTx/>
              <a:buSzTx/>
              <a:buFontTx/>
              <a:buNone/>
            </a:pPr>
            <a:r>
              <a:rPr lang="ja-JP" altLang="en-US" dirty="0">
                <a:solidFill>
                  <a:schemeClr val="tx1"/>
                </a:solidFill>
                <a:latin typeface="Calibri" panose="020F0502020204030204" pitchFamily="34" charset="0"/>
                <a:ea typeface="ＭＳ Ｐゴシック" panose="020B0600070205080204" pitchFamily="50" charset="-128"/>
              </a:rPr>
              <a:t>・</a:t>
            </a:r>
            <a:r>
              <a:rPr lang="en-US" altLang="ja-JP" dirty="0">
                <a:solidFill>
                  <a:schemeClr val="tx1"/>
                </a:solidFill>
                <a:latin typeface="Calibri" panose="020F0502020204030204" pitchFamily="34" charset="0"/>
                <a:ea typeface="ＭＳ Ｐゴシック" panose="020B0600070205080204" pitchFamily="50" charset="-128"/>
              </a:rPr>
              <a:t>2020</a:t>
            </a:r>
            <a:r>
              <a:rPr lang="ja-JP" altLang="en-US" dirty="0">
                <a:solidFill>
                  <a:schemeClr val="tx1"/>
                </a:solidFill>
                <a:latin typeface="Calibri" panose="020F0502020204030204" pitchFamily="34" charset="0"/>
                <a:ea typeface="ＭＳ Ｐゴシック" panose="020B0600070205080204" pitchFamily="50" charset="-128"/>
              </a:rPr>
              <a:t>年</a:t>
            </a:r>
            <a:r>
              <a:rPr lang="en-US" altLang="ja-JP" dirty="0">
                <a:solidFill>
                  <a:schemeClr val="tx1"/>
                </a:solidFill>
                <a:latin typeface="Calibri" panose="020F0502020204030204" pitchFamily="34" charset="0"/>
                <a:ea typeface="ＭＳ Ｐゴシック" panose="020B0600070205080204" pitchFamily="50" charset="-128"/>
              </a:rPr>
              <a:t>12</a:t>
            </a:r>
            <a:r>
              <a:rPr lang="ja-JP" altLang="en-US" dirty="0">
                <a:solidFill>
                  <a:schemeClr val="tx1"/>
                </a:solidFill>
                <a:latin typeface="Calibri" panose="020F0502020204030204" pitchFamily="34" charset="0"/>
                <a:ea typeface="ＭＳ Ｐゴシック" panose="020B0600070205080204" pitchFamily="50" charset="-128"/>
              </a:rPr>
              <a:t>月に、介護事業者向けの</a:t>
            </a:r>
            <a:r>
              <a:rPr lang="en-US" altLang="ja-JP" dirty="0">
                <a:solidFill>
                  <a:schemeClr val="tx1"/>
                </a:solidFill>
                <a:latin typeface="Calibri" panose="020F0502020204030204" pitchFamily="34" charset="0"/>
                <a:ea typeface="ＭＳ Ｐゴシック" panose="020B0600070205080204" pitchFamily="50" charset="-128"/>
              </a:rPr>
              <a:t>BCP</a:t>
            </a:r>
            <a:r>
              <a:rPr lang="ja-JP" altLang="en-US" dirty="0">
                <a:solidFill>
                  <a:schemeClr val="tx1"/>
                </a:solidFill>
                <a:latin typeface="Calibri" panose="020F0502020204030204" pitchFamily="34" charset="0"/>
                <a:ea typeface="ＭＳ Ｐゴシック" panose="020B0600070205080204" pitchFamily="50" charset="-128"/>
              </a:rPr>
              <a:t>策定ガイドラインが公表された</a:t>
            </a:r>
          </a:p>
        </p:txBody>
      </p:sp>
      <p:sp>
        <p:nvSpPr>
          <p:cNvPr id="37893" name="テキスト ボックス 4">
            <a:extLst>
              <a:ext uri="{FF2B5EF4-FFF2-40B4-BE49-F238E27FC236}">
                <a16:creationId xmlns:a16="http://schemas.microsoft.com/office/drawing/2014/main" id="{6F5C7983-92DC-80C1-E98F-A4108EF35829}"/>
              </a:ext>
            </a:extLst>
          </p:cNvPr>
          <p:cNvSpPr txBox="1">
            <a:spLocks noChangeArrowheads="1"/>
          </p:cNvSpPr>
          <p:nvPr/>
        </p:nvSpPr>
        <p:spPr bwMode="auto">
          <a:xfrm>
            <a:off x="1048581" y="2925835"/>
            <a:ext cx="5184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kumimoji="0" lang="en-US" altLang="ja-JP" dirty="0">
                <a:solidFill>
                  <a:schemeClr val="tx1"/>
                </a:solidFill>
                <a:latin typeface="Calibri" panose="020F0502020204030204" pitchFamily="34" charset="0"/>
                <a:ea typeface="ＭＳ Ｐゴシック" panose="020B0600070205080204" pitchFamily="50" charset="-128"/>
              </a:rPr>
              <a:t>2021</a:t>
            </a:r>
            <a:r>
              <a:rPr kumimoji="0" lang="ja-JP" altLang="en-US" dirty="0">
                <a:solidFill>
                  <a:schemeClr val="tx1"/>
                </a:solidFill>
                <a:latin typeface="Calibri" panose="020F0502020204030204" pitchFamily="34" charset="0"/>
                <a:ea typeface="ＭＳ Ｐゴシック" panose="020B0600070205080204" pitchFamily="50" charset="-128"/>
              </a:rPr>
              <a:t>年</a:t>
            </a:r>
            <a:r>
              <a:rPr kumimoji="0" lang="en-US" altLang="ja-JP" dirty="0">
                <a:solidFill>
                  <a:schemeClr val="tx1"/>
                </a:solidFill>
                <a:latin typeface="Calibri" panose="020F0502020204030204" pitchFamily="34" charset="0"/>
                <a:ea typeface="ＭＳ Ｐゴシック" panose="020B0600070205080204" pitchFamily="50" charset="-128"/>
              </a:rPr>
              <a:t>5</a:t>
            </a:r>
            <a:r>
              <a:rPr kumimoji="0" lang="ja-JP" altLang="en-US" dirty="0">
                <a:solidFill>
                  <a:schemeClr val="tx1"/>
                </a:solidFill>
                <a:latin typeface="Calibri" panose="020F0502020204030204" pitchFamily="34" charset="0"/>
                <a:ea typeface="ＭＳ Ｐゴシック" panose="020B0600070205080204" pitchFamily="50" charset="-128"/>
              </a:rPr>
              <a:t>月</a:t>
            </a:r>
            <a:r>
              <a:rPr kumimoji="0" lang="en-US" altLang="ja-JP" dirty="0">
                <a:solidFill>
                  <a:schemeClr val="tx1"/>
                </a:solidFill>
                <a:latin typeface="Calibri" panose="020F0502020204030204" pitchFamily="34" charset="0"/>
                <a:ea typeface="ＭＳ Ｐゴシック" panose="020B0600070205080204" pitchFamily="50" charset="-128"/>
              </a:rPr>
              <a:t>20</a:t>
            </a:r>
            <a:r>
              <a:rPr kumimoji="0" lang="ja-JP" altLang="en-US" dirty="0">
                <a:solidFill>
                  <a:schemeClr val="tx1"/>
                </a:solidFill>
                <a:latin typeface="Calibri" panose="020F0502020204030204" pitchFamily="34" charset="0"/>
                <a:ea typeface="ＭＳ Ｐゴシック" panose="020B0600070205080204" pitchFamily="50" charset="-128"/>
              </a:rPr>
              <a:t>日より災害対策基本法の一部改正</a:t>
            </a:r>
            <a:endParaRPr lang="ja-JP" altLang="en-US" dirty="0">
              <a:solidFill>
                <a:schemeClr val="tx1"/>
              </a:solidFill>
              <a:latin typeface="Calibri" panose="020F0502020204030204" pitchFamily="34" charset="0"/>
              <a:ea typeface="ＭＳ Ｐゴシック" panose="020B0600070205080204" pitchFamily="50" charset="-128"/>
            </a:endParaRPr>
          </a:p>
        </p:txBody>
      </p:sp>
      <p:sp>
        <p:nvSpPr>
          <p:cNvPr id="37894" name="テキスト ボックス 5">
            <a:extLst>
              <a:ext uri="{FF2B5EF4-FFF2-40B4-BE49-F238E27FC236}">
                <a16:creationId xmlns:a16="http://schemas.microsoft.com/office/drawing/2014/main" id="{E5F5792C-6DA3-A78A-FF06-168F12F84B12}"/>
              </a:ext>
            </a:extLst>
          </p:cNvPr>
          <p:cNvSpPr txBox="1">
            <a:spLocks noChangeArrowheads="1"/>
          </p:cNvSpPr>
          <p:nvPr/>
        </p:nvSpPr>
        <p:spPr bwMode="auto">
          <a:xfrm>
            <a:off x="1187398" y="3502098"/>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kumimoji="0" lang="ja-JP" altLang="en-US" dirty="0">
                <a:solidFill>
                  <a:schemeClr val="tx1"/>
                </a:solidFill>
                <a:latin typeface="Calibri" panose="020F0502020204030204" pitchFamily="34" charset="0"/>
                <a:ea typeface="ＭＳ Ｐゴシック" panose="020B0600070205080204" pitchFamily="50" charset="-128"/>
              </a:rPr>
              <a:t>②住民の方へ伝達される避難情報の伝え方が変更</a:t>
            </a:r>
            <a:endParaRPr lang="ja-JP" altLang="en-US" dirty="0">
              <a:solidFill>
                <a:schemeClr val="tx1"/>
              </a:solidFill>
              <a:latin typeface="Calibri" panose="020F0502020204030204" pitchFamily="34" charset="0"/>
              <a:ea typeface="ＭＳ Ｐゴシック" panose="020B0600070205080204" pitchFamily="50" charset="-128"/>
            </a:endParaRPr>
          </a:p>
        </p:txBody>
      </p:sp>
      <p:sp>
        <p:nvSpPr>
          <p:cNvPr id="37895" name="テキスト ボックス 6">
            <a:extLst>
              <a:ext uri="{FF2B5EF4-FFF2-40B4-BE49-F238E27FC236}">
                <a16:creationId xmlns:a16="http://schemas.microsoft.com/office/drawing/2014/main" id="{C3597C39-5B20-8943-1BED-0D61FDCBFA4D}"/>
              </a:ext>
            </a:extLst>
          </p:cNvPr>
          <p:cNvSpPr txBox="1">
            <a:spLocks noChangeArrowheads="1"/>
          </p:cNvSpPr>
          <p:nvPr/>
        </p:nvSpPr>
        <p:spPr bwMode="auto">
          <a:xfrm>
            <a:off x="1187398" y="4116461"/>
            <a:ext cx="722147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dirty="0">
                <a:solidFill>
                  <a:schemeClr val="tx1"/>
                </a:solidFill>
                <a:latin typeface="Calibri" panose="020F0502020204030204" pitchFamily="34" charset="0"/>
                <a:ea typeface="ＭＳ Ｐゴシック" panose="020B0600070205080204" pitchFamily="50" charset="-128"/>
              </a:rPr>
              <a:t>③「避難行動要支援者の避難行動支援に関する取組指針（平成</a:t>
            </a:r>
            <a:r>
              <a:rPr lang="en-US" altLang="ja-JP" dirty="0">
                <a:solidFill>
                  <a:schemeClr val="tx1"/>
                </a:solidFill>
                <a:latin typeface="Calibri" panose="020F0502020204030204" pitchFamily="34" charset="0"/>
                <a:ea typeface="ＭＳ Ｐゴシック" panose="020B0600070205080204" pitchFamily="50" charset="-128"/>
              </a:rPr>
              <a:t>25</a:t>
            </a:r>
            <a:r>
              <a:rPr lang="ja-JP" altLang="en-US" dirty="0">
                <a:solidFill>
                  <a:schemeClr val="tx1"/>
                </a:solidFill>
                <a:latin typeface="Calibri" panose="020F0502020204030204" pitchFamily="34" charset="0"/>
                <a:ea typeface="ＭＳ Ｐゴシック" panose="020B0600070205080204" pitchFamily="50" charset="-128"/>
              </a:rPr>
              <a:t>年</a:t>
            </a:r>
            <a:r>
              <a:rPr lang="en-US" altLang="ja-JP" dirty="0">
                <a:solidFill>
                  <a:schemeClr val="tx1"/>
                </a:solidFill>
                <a:latin typeface="Calibri" panose="020F0502020204030204" pitchFamily="34" charset="0"/>
                <a:ea typeface="ＭＳ Ｐゴシック" panose="020B0600070205080204" pitchFamily="50" charset="-128"/>
              </a:rPr>
              <a:t>8</a:t>
            </a:r>
            <a:r>
              <a:rPr lang="ja-JP" altLang="en-US" dirty="0">
                <a:solidFill>
                  <a:schemeClr val="tx1"/>
                </a:solidFill>
                <a:latin typeface="Calibri" panose="020F0502020204030204" pitchFamily="34" charset="0"/>
                <a:ea typeface="ＭＳ Ｐゴシック" panose="020B0600070205080204" pitchFamily="50" charset="-128"/>
              </a:rPr>
              <a:t>月、令和</a:t>
            </a:r>
            <a:r>
              <a:rPr lang="en-US" altLang="ja-JP" dirty="0">
                <a:solidFill>
                  <a:schemeClr val="tx1"/>
                </a:solidFill>
                <a:latin typeface="Calibri" panose="020F0502020204030204" pitchFamily="34" charset="0"/>
                <a:ea typeface="ＭＳ Ｐゴシック" panose="020B0600070205080204" pitchFamily="50" charset="-128"/>
              </a:rPr>
              <a:t>3</a:t>
            </a:r>
            <a:r>
              <a:rPr lang="ja-JP" altLang="en-US" dirty="0">
                <a:solidFill>
                  <a:schemeClr val="tx1"/>
                </a:solidFill>
                <a:latin typeface="Calibri" panose="020F0502020204030204" pitchFamily="34" charset="0"/>
                <a:ea typeface="ＭＳ Ｐゴシック" panose="020B0600070205080204" pitchFamily="50" charset="-128"/>
              </a:rPr>
              <a:t>年</a:t>
            </a:r>
            <a:r>
              <a:rPr lang="en-US" altLang="ja-JP" dirty="0">
                <a:solidFill>
                  <a:schemeClr val="tx1"/>
                </a:solidFill>
                <a:latin typeface="Calibri" panose="020F0502020204030204" pitchFamily="34" charset="0"/>
                <a:ea typeface="ＭＳ Ｐゴシック" panose="020B0600070205080204" pitchFamily="50" charset="-128"/>
              </a:rPr>
              <a:t>5</a:t>
            </a:r>
            <a:r>
              <a:rPr lang="ja-JP" altLang="en-US" dirty="0">
                <a:solidFill>
                  <a:schemeClr val="tx1"/>
                </a:solidFill>
                <a:latin typeface="Calibri" panose="020F0502020204030204" pitchFamily="34" charset="0"/>
                <a:ea typeface="ＭＳ Ｐゴシック" panose="020B0600070205080204" pitchFamily="50" charset="-128"/>
              </a:rPr>
              <a:t>月改正）」　→　個別避難計画の作成</a:t>
            </a:r>
          </a:p>
        </p:txBody>
      </p:sp>
      <p:sp>
        <p:nvSpPr>
          <p:cNvPr id="37896" name="テキスト ボックス 7">
            <a:extLst>
              <a:ext uri="{FF2B5EF4-FFF2-40B4-BE49-F238E27FC236}">
                <a16:creationId xmlns:a16="http://schemas.microsoft.com/office/drawing/2014/main" id="{532777B6-4131-24E3-01E5-F77F8F029D24}"/>
              </a:ext>
            </a:extLst>
          </p:cNvPr>
          <p:cNvSpPr txBox="1">
            <a:spLocks noChangeArrowheads="1"/>
          </p:cNvSpPr>
          <p:nvPr/>
        </p:nvSpPr>
        <p:spPr bwMode="auto">
          <a:xfrm>
            <a:off x="1187398" y="5007049"/>
            <a:ext cx="741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dirty="0">
                <a:solidFill>
                  <a:schemeClr val="tx1"/>
                </a:solidFill>
                <a:latin typeface="Calibri" panose="020F0502020204030204" pitchFamily="34" charset="0"/>
                <a:ea typeface="ＭＳ Ｐゴシック" panose="020B0600070205080204" pitchFamily="50" charset="-128"/>
              </a:rPr>
              <a:t>④福祉避難所の確保・運営ガイドライン（令和３年５月改定）</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5A8F90-009C-6455-3173-1D780E07C88F}"/>
              </a:ext>
            </a:extLst>
          </p:cNvPr>
          <p:cNvSpPr>
            <a:spLocks noGrp="1"/>
          </p:cNvSpPr>
          <p:nvPr>
            <p:ph type="title"/>
          </p:nvPr>
        </p:nvSpPr>
        <p:spPr>
          <a:xfrm>
            <a:off x="744220" y="431244"/>
            <a:ext cx="8067991" cy="373063"/>
          </a:xfrm>
        </p:spPr>
        <p:txBody>
          <a:bodyPr>
            <a:normAutofit fontScale="90000"/>
          </a:bodyPr>
          <a:lstStyle/>
          <a:p>
            <a:pPr>
              <a:defRPr/>
            </a:pPr>
            <a:r>
              <a:rPr lang="ja-JP" altLang="en-US" sz="2100" dirty="0"/>
              <a:t>福祉事業所の</a:t>
            </a:r>
            <a:r>
              <a:rPr lang="en-US" altLang="ja-JP" sz="2100" dirty="0" err="1"/>
              <a:t>BCP</a:t>
            </a:r>
            <a:r>
              <a:rPr lang="ja-JP" altLang="en-US" sz="2100" dirty="0"/>
              <a:t>と企業</a:t>
            </a:r>
            <a:r>
              <a:rPr lang="en-US" altLang="ja-JP" sz="2100" dirty="0" err="1"/>
              <a:t>BCP</a:t>
            </a:r>
            <a:endParaRPr lang="ja-JP" altLang="en-US" sz="2100" dirty="0"/>
          </a:p>
        </p:txBody>
      </p:sp>
      <p:sp>
        <p:nvSpPr>
          <p:cNvPr id="3" name="コンテンツ プレースホルダー 2">
            <a:extLst>
              <a:ext uri="{FF2B5EF4-FFF2-40B4-BE49-F238E27FC236}">
                <a16:creationId xmlns:a16="http://schemas.microsoft.com/office/drawing/2014/main" id="{3D33CEB1-9779-E77A-4712-CB225D976D52}"/>
              </a:ext>
            </a:extLst>
          </p:cNvPr>
          <p:cNvSpPr>
            <a:spLocks noGrp="1"/>
          </p:cNvSpPr>
          <p:nvPr>
            <p:ph idx="1"/>
          </p:nvPr>
        </p:nvSpPr>
        <p:spPr>
          <a:xfrm>
            <a:off x="2135981" y="1554420"/>
            <a:ext cx="7920038" cy="1800225"/>
          </a:xfrm>
        </p:spPr>
        <p:txBody>
          <a:bodyPr>
            <a:noAutofit/>
          </a:bodyPr>
          <a:lstStyle/>
          <a:p>
            <a:pPr marL="0" indent="0">
              <a:buNone/>
              <a:defRPr/>
            </a:pPr>
            <a:r>
              <a:rPr lang="ja-JP" altLang="en-US" dirty="0">
                <a:latin typeface="+mj-ea"/>
                <a:ea typeface="+mj-ea"/>
              </a:rPr>
              <a:t>　企業が大地震などの緊急事態に遭遇すると操業率が大きく落ちます（下図参照）。何も備えを行っていない企業では、事業の復旧が大きく遅れて事業の縮小を余儀なくされたり、復旧できずに廃業に追い込まれたりするおそれがあります。一方、</a:t>
            </a:r>
            <a:r>
              <a:rPr lang="en-US" altLang="ja-JP" dirty="0" err="1">
                <a:latin typeface="+mj-ea"/>
                <a:ea typeface="+mj-ea"/>
              </a:rPr>
              <a:t>BCP</a:t>
            </a:r>
            <a:r>
              <a:rPr lang="ja-JP" altLang="en-US" dirty="0">
                <a:latin typeface="+mj-ea"/>
                <a:ea typeface="+mj-ea"/>
              </a:rPr>
              <a:t>導入している企業は、緊急時でも中核事業を維持・早期復旧することができ、その後、操業率を</a:t>
            </a:r>
            <a:r>
              <a:rPr lang="en-US" altLang="ja-JP" dirty="0">
                <a:latin typeface="+mj-ea"/>
                <a:ea typeface="+mj-ea"/>
              </a:rPr>
              <a:t>100</a:t>
            </a:r>
            <a:r>
              <a:rPr lang="ja-JP" altLang="en-US" dirty="0">
                <a:latin typeface="+mj-ea"/>
                <a:ea typeface="+mj-ea"/>
              </a:rPr>
              <a:t>％に戻したり、さらには市場の信頼を得て事業が拡大したりすることも期待できます</a:t>
            </a:r>
            <a:r>
              <a:rPr lang="ja-JP" altLang="en-US" sz="1500" dirty="0">
                <a:latin typeface="ＭＳ 明朝" panose="02020609040205080304" pitchFamily="17" charset="-128"/>
                <a:ea typeface="ＭＳ 明朝" panose="02020609040205080304" pitchFamily="17" charset="-128"/>
              </a:rPr>
              <a:t>。</a:t>
            </a:r>
          </a:p>
        </p:txBody>
      </p:sp>
      <p:pic>
        <p:nvPicPr>
          <p:cNvPr id="29700" name="図 3">
            <a:extLst>
              <a:ext uri="{FF2B5EF4-FFF2-40B4-BE49-F238E27FC236}">
                <a16:creationId xmlns:a16="http://schemas.microsoft.com/office/drawing/2014/main" id="{7D3F0E5A-7B5E-2DCB-3570-CAD92CB939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69466" y="3429000"/>
            <a:ext cx="57499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2E732224-4F97-BB53-3FB4-A0CCDD39F416}"/>
              </a:ext>
            </a:extLst>
          </p:cNvPr>
          <p:cNvSpPr txBox="1"/>
          <p:nvPr/>
        </p:nvSpPr>
        <p:spPr>
          <a:xfrm>
            <a:off x="1038860" y="994697"/>
            <a:ext cx="6101080" cy="369332"/>
          </a:xfrm>
          <a:prstGeom prst="rect">
            <a:avLst/>
          </a:prstGeom>
          <a:noFill/>
        </p:spPr>
        <p:txBody>
          <a:bodyPr wrap="square">
            <a:spAutoFit/>
          </a:bodyPr>
          <a:lstStyle/>
          <a:p>
            <a:r>
              <a:rPr lang="zh-TW" altLang="en-US" dirty="0"/>
              <a:t>中小企業ＢＣＰ策定運用指針</a:t>
            </a:r>
            <a:endParaRPr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a:extLst>
              <a:ext uri="{FF2B5EF4-FFF2-40B4-BE49-F238E27FC236}">
                <a16:creationId xmlns:a16="http://schemas.microsoft.com/office/drawing/2014/main" id="{DDE59DA7-CACF-1F0C-473D-88EADD0C2BFC}"/>
              </a:ext>
            </a:extLst>
          </p:cNvPr>
          <p:cNvSpPr>
            <a:spLocks noGrp="1" noChangeArrowheads="1"/>
          </p:cNvSpPr>
          <p:nvPr>
            <p:ph type="title"/>
          </p:nvPr>
        </p:nvSpPr>
        <p:spPr>
          <a:xfrm>
            <a:off x="681673" y="486410"/>
            <a:ext cx="5294312" cy="503238"/>
          </a:xfrm>
        </p:spPr>
        <p:txBody>
          <a:bodyPr/>
          <a:lstStyle/>
          <a:p>
            <a:r>
              <a:rPr lang="ja-JP" altLang="en-US" sz="2100" dirty="0">
                <a:latin typeface="HGS明朝B" panose="02020800000000000000" pitchFamily="18" charset="-128"/>
                <a:ea typeface="HGS明朝B" panose="02020800000000000000" pitchFamily="18" charset="-128"/>
              </a:rPr>
              <a:t>企業と福祉サービス事業所のＢＣＰの違い</a:t>
            </a:r>
          </a:p>
        </p:txBody>
      </p:sp>
      <p:sp>
        <p:nvSpPr>
          <p:cNvPr id="3" name="コンテンツ プレースホルダー 2">
            <a:extLst>
              <a:ext uri="{FF2B5EF4-FFF2-40B4-BE49-F238E27FC236}">
                <a16:creationId xmlns:a16="http://schemas.microsoft.com/office/drawing/2014/main" id="{685852B9-B1A7-1C23-D13F-A1B252A07FDD}"/>
              </a:ext>
            </a:extLst>
          </p:cNvPr>
          <p:cNvSpPr>
            <a:spLocks noGrp="1"/>
          </p:cNvSpPr>
          <p:nvPr>
            <p:ph idx="1"/>
          </p:nvPr>
        </p:nvSpPr>
        <p:spPr>
          <a:xfrm>
            <a:off x="1365250" y="1364298"/>
            <a:ext cx="7810500" cy="3167062"/>
          </a:xfrm>
        </p:spPr>
        <p:txBody>
          <a:bodyPr>
            <a:normAutofit/>
          </a:bodyPr>
          <a:lstStyle/>
          <a:p>
            <a:pPr marL="0" indent="0">
              <a:buNone/>
              <a:defRPr/>
            </a:pPr>
            <a:r>
              <a:rPr kumimoji="1" lang="ja-JP" altLang="en-US" dirty="0"/>
              <a:t>■企業</a:t>
            </a:r>
            <a:r>
              <a:rPr kumimoji="1" lang="en-US" altLang="ja-JP" dirty="0"/>
              <a:t>…</a:t>
            </a:r>
            <a:r>
              <a:rPr kumimoji="1" lang="ja-JP" altLang="en-US" dirty="0"/>
              <a:t>重要業務（企業の財政を支える事業）を選定し、その事業を全力で維持することによって、経済活動が維持できる。</a:t>
            </a:r>
            <a:endParaRPr kumimoji="1" lang="en-US" altLang="ja-JP" dirty="0"/>
          </a:p>
          <a:p>
            <a:pPr marL="0" indent="0">
              <a:buNone/>
              <a:defRPr/>
            </a:pPr>
            <a:endParaRPr lang="en-US" altLang="ja-JP" dirty="0"/>
          </a:p>
          <a:p>
            <a:pPr marL="0" indent="0">
              <a:buNone/>
              <a:defRPr/>
            </a:pPr>
            <a:r>
              <a:rPr kumimoji="1" lang="ja-JP" altLang="en-US" dirty="0"/>
              <a:t>■福祉サービス事業所</a:t>
            </a:r>
            <a:r>
              <a:rPr kumimoji="1" lang="en-US" altLang="ja-JP" dirty="0"/>
              <a:t>…</a:t>
            </a:r>
            <a:r>
              <a:rPr kumimoji="1" lang="ja-JP" altLang="en-US" dirty="0"/>
              <a:t>ふだんの業務と違っていることでも利</a:t>
            </a:r>
            <a:endParaRPr kumimoji="1" lang="en-US" altLang="ja-JP" dirty="0"/>
          </a:p>
          <a:p>
            <a:pPr marL="0" indent="0">
              <a:buNone/>
              <a:defRPr/>
            </a:pPr>
            <a:r>
              <a:rPr lang="ja-JP" altLang="en-US" dirty="0"/>
              <a:t>             </a:t>
            </a:r>
            <a:r>
              <a:rPr kumimoji="1" lang="ja-JP" altLang="en-US" dirty="0"/>
              <a:t>用者が望むこと（困っていること）があればできるだけサ</a:t>
            </a:r>
            <a:endParaRPr kumimoji="1" lang="en-US" altLang="ja-JP" dirty="0"/>
          </a:p>
          <a:p>
            <a:pPr marL="0" indent="0">
              <a:buNone/>
              <a:defRPr/>
            </a:pPr>
            <a:r>
              <a:rPr lang="ja-JP" altLang="en-US" dirty="0"/>
              <a:t>             </a:t>
            </a:r>
            <a:r>
              <a:rPr kumimoji="1" lang="ja-JP" altLang="en-US" dirty="0"/>
              <a:t>ポートする。</a:t>
            </a:r>
            <a:endParaRPr kumimoji="1" lang="en-US" altLang="ja-JP" dirty="0"/>
          </a:p>
          <a:p>
            <a:pPr marL="0" indent="0">
              <a:buNone/>
              <a:defRPr/>
            </a:pPr>
            <a:r>
              <a:rPr lang="ja-JP" altLang="en-US" dirty="0"/>
              <a:t>             そのサポートが事業収入にならなくても、サポートは行う。</a:t>
            </a:r>
            <a:endParaRPr kumimoji="1" lang="en-US" altLang="ja-JP" dirty="0"/>
          </a:p>
          <a:p>
            <a:pPr marL="0" indent="0">
              <a:buNone/>
              <a:defRPr/>
            </a:pP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C49675-D08E-997A-9DD7-5FCC2DF1DA76}"/>
              </a:ext>
            </a:extLst>
          </p:cNvPr>
          <p:cNvSpPr>
            <a:spLocks noGrp="1"/>
          </p:cNvSpPr>
          <p:nvPr>
            <p:ph type="title"/>
          </p:nvPr>
        </p:nvSpPr>
        <p:spPr>
          <a:xfrm>
            <a:off x="1919288" y="549275"/>
            <a:ext cx="6121400" cy="863600"/>
          </a:xfrm>
        </p:spPr>
        <p:txBody>
          <a:bodyPr>
            <a:normAutofit/>
          </a:bodyPr>
          <a:lstStyle/>
          <a:p>
            <a:pPr>
              <a:defRPr/>
            </a:pPr>
            <a:r>
              <a:rPr lang="ja-JP" altLang="en-US" sz="2400" dirty="0">
                <a:latin typeface="+mn-ea"/>
                <a:ea typeface="+mn-ea"/>
              </a:rPr>
              <a:t>厚生労働省のひな形にない必要な視点</a:t>
            </a:r>
          </a:p>
        </p:txBody>
      </p:sp>
      <p:sp>
        <p:nvSpPr>
          <p:cNvPr id="3" name="コンテンツ プレースホルダー 2">
            <a:extLst>
              <a:ext uri="{FF2B5EF4-FFF2-40B4-BE49-F238E27FC236}">
                <a16:creationId xmlns:a16="http://schemas.microsoft.com/office/drawing/2014/main" id="{53E1E79B-C702-B61E-9180-3DD94B24EB8B}"/>
              </a:ext>
            </a:extLst>
          </p:cNvPr>
          <p:cNvSpPr>
            <a:spLocks noGrp="1"/>
          </p:cNvSpPr>
          <p:nvPr>
            <p:ph idx="1"/>
          </p:nvPr>
        </p:nvSpPr>
        <p:spPr>
          <a:xfrm>
            <a:off x="2424113" y="1557338"/>
            <a:ext cx="7993062" cy="3600450"/>
          </a:xfrm>
        </p:spPr>
        <p:txBody>
          <a:bodyPr>
            <a:normAutofit/>
          </a:bodyPr>
          <a:lstStyle/>
          <a:p>
            <a:pPr marL="0" indent="0">
              <a:buNone/>
              <a:defRPr/>
            </a:pPr>
            <a:r>
              <a:rPr lang="ja-JP" altLang="en-US" sz="2400" dirty="0">
                <a:latin typeface="+mn-ea"/>
              </a:rPr>
              <a:t>■利用者情報の把握</a:t>
            </a:r>
            <a:endParaRPr lang="en-US" altLang="ja-JP" sz="2400" dirty="0">
              <a:latin typeface="+mn-ea"/>
            </a:endParaRPr>
          </a:p>
          <a:p>
            <a:pPr marL="0" indent="0">
              <a:buNone/>
              <a:defRPr/>
            </a:pPr>
            <a:endParaRPr lang="en-US" altLang="ja-JP" sz="2400" dirty="0">
              <a:latin typeface="+mn-ea"/>
            </a:endParaRPr>
          </a:p>
          <a:p>
            <a:pPr marL="0" indent="0">
              <a:buNone/>
              <a:defRPr/>
            </a:pPr>
            <a:r>
              <a:rPr lang="ja-JP" altLang="en-US" sz="2400" dirty="0">
                <a:latin typeface="+mn-ea"/>
              </a:rPr>
              <a:t>■災害時に利用者が困ることの洗い出しとその対応策</a:t>
            </a:r>
            <a:endParaRPr lang="en-US" altLang="ja-JP" sz="2400" dirty="0">
              <a:latin typeface="+mn-ea"/>
            </a:endParaRPr>
          </a:p>
          <a:p>
            <a:pPr marL="0" indent="0">
              <a:buNone/>
              <a:defRPr/>
            </a:pPr>
            <a:endParaRPr lang="en-US" altLang="ja-JP" sz="2400" dirty="0">
              <a:latin typeface="+mn-ea"/>
            </a:endParaRPr>
          </a:p>
          <a:p>
            <a:pPr marL="0" indent="0">
              <a:buNone/>
              <a:defRPr/>
            </a:pPr>
            <a:r>
              <a:rPr lang="ja-JP" altLang="en-US" sz="2400" dirty="0">
                <a:latin typeface="+mn-ea"/>
              </a:rPr>
              <a:t>■利用者の避難のための福祉避難所の準備</a:t>
            </a:r>
            <a:endParaRPr lang="en-US" altLang="ja-JP" sz="2400" dirty="0">
              <a:latin typeface="+mn-ea"/>
            </a:endParaRPr>
          </a:p>
          <a:p>
            <a:pPr marL="0" indent="0">
              <a:buNone/>
              <a:defRPr/>
            </a:pP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4BE3B-8626-223D-C039-AB11A3CFECC6}"/>
              </a:ext>
            </a:extLst>
          </p:cNvPr>
          <p:cNvSpPr>
            <a:spLocks noGrp="1"/>
          </p:cNvSpPr>
          <p:nvPr>
            <p:ph type="title"/>
          </p:nvPr>
        </p:nvSpPr>
        <p:spPr>
          <a:xfrm>
            <a:off x="1141413" y="445454"/>
            <a:ext cx="5567362" cy="503237"/>
          </a:xfrm>
        </p:spPr>
        <p:txBody>
          <a:bodyPr>
            <a:normAutofit fontScale="90000"/>
          </a:bodyPr>
          <a:lstStyle/>
          <a:p>
            <a:pPr>
              <a:defRPr/>
            </a:pPr>
            <a:r>
              <a:rPr lang="ja-JP" altLang="en-US" sz="2400" dirty="0">
                <a:latin typeface="+mj-ea"/>
              </a:rPr>
              <a:t>ＢＣＰより大事な災害シミュレーション</a:t>
            </a:r>
          </a:p>
        </p:txBody>
      </p:sp>
      <p:sp>
        <p:nvSpPr>
          <p:cNvPr id="3" name="コンテンツ プレースホルダー 2">
            <a:extLst>
              <a:ext uri="{FF2B5EF4-FFF2-40B4-BE49-F238E27FC236}">
                <a16:creationId xmlns:a16="http://schemas.microsoft.com/office/drawing/2014/main" id="{564398E2-1B20-4F4D-D42F-D744B8F3C8A3}"/>
              </a:ext>
            </a:extLst>
          </p:cNvPr>
          <p:cNvSpPr>
            <a:spLocks noGrp="1"/>
          </p:cNvSpPr>
          <p:nvPr>
            <p:ph idx="1"/>
          </p:nvPr>
        </p:nvSpPr>
        <p:spPr>
          <a:xfrm>
            <a:off x="1284289" y="1309054"/>
            <a:ext cx="7921625" cy="4700587"/>
          </a:xfrm>
        </p:spPr>
        <p:txBody>
          <a:bodyPr>
            <a:noAutofit/>
          </a:bodyPr>
          <a:lstStyle/>
          <a:p>
            <a:pPr marL="0" indent="0">
              <a:buNone/>
              <a:defRPr/>
            </a:pPr>
            <a:r>
              <a:rPr lang="ja-JP" altLang="en-US" sz="2400" dirty="0">
                <a:latin typeface="+mj-ea"/>
                <a:ea typeface="+mj-ea"/>
              </a:rPr>
              <a:t>ＢＣＰを作成しても、災害時にはＢＣＰに書かれていない事で福祉サービス事業所が困ってしまうことが多くある</a:t>
            </a:r>
            <a:endParaRPr lang="en-US" altLang="ja-JP" sz="2400" dirty="0">
              <a:latin typeface="+mj-ea"/>
              <a:ea typeface="+mj-ea"/>
            </a:endParaRPr>
          </a:p>
          <a:p>
            <a:pPr marL="0" indent="0">
              <a:buNone/>
              <a:defRPr/>
            </a:pPr>
            <a:endParaRPr lang="ja-JP" altLang="en-US" sz="2400" dirty="0">
              <a:latin typeface="+mj-ea"/>
              <a:ea typeface="+mj-ea"/>
            </a:endParaRPr>
          </a:p>
          <a:p>
            <a:pPr marL="0" indent="0">
              <a:buNone/>
              <a:defRPr/>
            </a:pPr>
            <a:r>
              <a:rPr lang="ja-JP" altLang="en-US" sz="2400" dirty="0">
                <a:latin typeface="+mj-ea"/>
                <a:ea typeface="+mj-ea"/>
              </a:rPr>
              <a:t>そのようなことに少しでも対処できるようにするには職員全体で災害をシミュレーションすることが大事</a:t>
            </a:r>
            <a:endParaRPr lang="en-US" altLang="ja-JP" sz="2400" dirty="0">
              <a:latin typeface="+mj-ea"/>
              <a:ea typeface="+mj-ea"/>
            </a:endParaRPr>
          </a:p>
          <a:p>
            <a:pPr marL="0" indent="0">
              <a:buNone/>
              <a:defRPr/>
            </a:pPr>
            <a:endParaRPr lang="ja-JP" altLang="en-US" sz="2400" dirty="0">
              <a:latin typeface="+mj-ea"/>
              <a:ea typeface="+mj-ea"/>
            </a:endParaRPr>
          </a:p>
          <a:p>
            <a:pPr marL="0" indent="0">
              <a:buNone/>
              <a:defRPr/>
            </a:pPr>
            <a:r>
              <a:rPr lang="ja-JP" altLang="en-US" sz="2400" dirty="0">
                <a:latin typeface="+mj-ea"/>
                <a:ea typeface="+mj-ea"/>
              </a:rPr>
              <a:t>シミュレーションにおいては災害が発生した場合に、直後に何が起きるか？　１０分経ったら、２０分経ったらなど時間軸を中心に何が起こるのかを予想し、起きた事柄にどのように対応するかを考えていく</a:t>
            </a:r>
          </a:p>
        </p:txBody>
      </p:sp>
      <p:sp>
        <p:nvSpPr>
          <p:cNvPr id="4" name="矢印: 下 3">
            <a:extLst>
              <a:ext uri="{FF2B5EF4-FFF2-40B4-BE49-F238E27FC236}">
                <a16:creationId xmlns:a16="http://schemas.microsoft.com/office/drawing/2014/main" id="{AE91DC9F-9EC0-A064-29AA-D4532F6ECF7F}"/>
              </a:ext>
            </a:extLst>
          </p:cNvPr>
          <p:cNvSpPr/>
          <p:nvPr/>
        </p:nvSpPr>
        <p:spPr>
          <a:xfrm>
            <a:off x="3194050" y="2420939"/>
            <a:ext cx="250825" cy="395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5" name="矢印: 下 4">
            <a:extLst>
              <a:ext uri="{FF2B5EF4-FFF2-40B4-BE49-F238E27FC236}">
                <a16:creationId xmlns:a16="http://schemas.microsoft.com/office/drawing/2014/main" id="{0E995ECC-93AC-8BE9-0450-5168A9989568}"/>
              </a:ext>
            </a:extLst>
          </p:cNvPr>
          <p:cNvSpPr/>
          <p:nvPr/>
        </p:nvSpPr>
        <p:spPr>
          <a:xfrm>
            <a:off x="3194051" y="3928110"/>
            <a:ext cx="250825" cy="396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TM02900688[[fn=ファセット]]</Template>
  <TotalTime>1228</TotalTime>
  <Words>2401</Words>
  <Application>Microsoft Office PowerPoint</Application>
  <PresentationFormat>ワイド画面</PresentationFormat>
  <Paragraphs>214</Paragraphs>
  <Slides>28</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28</vt:i4>
      </vt:variant>
    </vt:vector>
  </HeadingPairs>
  <TitlesOfParts>
    <vt:vector size="40" baseType="lpstr">
      <vt:lpstr>BIZ UDPゴシック</vt:lpstr>
      <vt:lpstr>HGPｺﾞｼｯｸE</vt:lpstr>
      <vt:lpstr>HGS明朝B</vt:lpstr>
      <vt:lpstr>ＭＳ Ｐゴシック</vt:lpstr>
      <vt:lpstr>ＭＳ ゴシック</vt:lpstr>
      <vt:lpstr>ＭＳ 明朝</vt:lpstr>
      <vt:lpstr>游ゴシック</vt:lpstr>
      <vt:lpstr>Arial</vt:lpstr>
      <vt:lpstr>Calibri</vt:lpstr>
      <vt:lpstr>Trebuchet MS</vt:lpstr>
      <vt:lpstr>Wingdings 3</vt:lpstr>
      <vt:lpstr>ファセット</vt:lpstr>
      <vt:lpstr>災害発生時の障がい者への支援について  　　ー最近の動向から学ぶ―</vt:lpstr>
      <vt:lpstr>PowerPoint プレゼンテーション</vt:lpstr>
      <vt:lpstr>PowerPoint プレゼンテーション</vt:lpstr>
      <vt:lpstr>PowerPoint プレゼンテーション</vt:lpstr>
      <vt:lpstr>PowerPoint プレゼンテーション</vt:lpstr>
      <vt:lpstr>福祉事業所のBCPと企業BCP</vt:lpstr>
      <vt:lpstr>企業と福祉サービス事業所のＢＣＰの違い</vt:lpstr>
      <vt:lpstr>厚生労働省のひな形にない必要な視点</vt:lpstr>
      <vt:lpstr>ＢＣＰより大事な災害シミュレーション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能登の障害者たちの今と私たちの学ぶこと</dc:title>
  <dc:creator>隆司 八幡</dc:creator>
  <cp:lastModifiedBy>隆司 八幡</cp:lastModifiedBy>
  <cp:revision>22</cp:revision>
  <dcterms:created xsi:type="dcterms:W3CDTF">2024-05-23T03:01:33Z</dcterms:created>
  <dcterms:modified xsi:type="dcterms:W3CDTF">2025-06-18T04:55:39Z</dcterms:modified>
</cp:coreProperties>
</file>