
<file path=[Content_Types].xml><?xml version="1.0" encoding="utf-8"?>
<Types xmlns="http://schemas.openxmlformats.org/package/2006/content-types">
  <Default Extension="jpeg" ContentType="image/jpeg"/>
  <Default Extension="emf" ContentType="image/x-emf"/>
  <Default Extension="rels" ContentType="application/vnd.openxmlformats-package.relationships+xml"/>
  <Default Extension="xml" ContentType="application/xml"/>
  <Default Extension="vml" ContentType="application/vnd.openxmlformats-officedocument.vmlDrawing"/>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87" r:id="rId3"/>
    <p:sldId id="288" r:id="rId4"/>
    <p:sldId id="289" r:id="rId5"/>
    <p:sldId id="292" r:id="rId6"/>
    <p:sldId id="284" r:id="rId7"/>
    <p:sldId id="285" r:id="rId8"/>
    <p:sldId id="286" r:id="rId9"/>
    <p:sldId id="260" r:id="rId10"/>
    <p:sldId id="259" r:id="rId11"/>
    <p:sldId id="258" r:id="rId12"/>
    <p:sldId id="263" r:id="rId13"/>
    <p:sldId id="264" r:id="rId14"/>
    <p:sldId id="265" r:id="rId15"/>
    <p:sldId id="270" r:id="rId16"/>
    <p:sldId id="271" r:id="rId17"/>
    <p:sldId id="272" r:id="rId18"/>
    <p:sldId id="277" r:id="rId19"/>
    <p:sldId id="279" r:id="rId20"/>
    <p:sldId id="290" r:id="rId21"/>
    <p:sldId id="291" r:id="rId22"/>
    <p:sldId id="278" r:id="rId23"/>
    <p:sldId id="280" r:id="rId24"/>
    <p:sldId id="282" r:id="rId25"/>
    <p:sldId id="283" r:id="rId26"/>
    <p:sldId id="273" r:id="rId27"/>
    <p:sldId id="274" r:id="rId28"/>
    <p:sldId id="275" r:id="rId29"/>
    <p:sldId id="276" r:id="rId30"/>
    <p:sldId id="267" r:id="rId31"/>
    <p:sldId id="268" r:id="rId32"/>
    <p:sldId id="303" r:id="rId33"/>
    <p:sldId id="304" r:id="rId34"/>
    <p:sldId id="305" r:id="rId35"/>
  </p:sldIdLst>
  <p:sldSz cx="12192000" cy="6858000"/>
  <p:notesSz cx="6858000" cy="9144000"/>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7" autoAdjust="0"/>
    <p:restoredTop sz="94660"/>
  </p:normalViewPr>
  <p:slideViewPr>
    <p:cSldViewPr snapToGrid="0">
      <p:cViewPr varScale="1">
        <p:scale>
          <a:sx n="113" d="100"/>
          <a:sy n="113" d="100"/>
        </p:scale>
        <p:origin x="456" y="10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ableStyles" Target="tableStyles.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8" Type="http://schemas.openxmlformats.org/officeDocument/2006/relationships/slide" Target="slides/slide7.xml"/><Relationship Id="rId3" Type="http://schemas.openxmlformats.org/officeDocument/2006/relationships/slide" Target="slides/slide2.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4.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9.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20.emf"/></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D117FD2A-92E3-46CE-B535-0C87C3251731}"/>
              </a:ext>
            </a:extLst>
          </p:cNvPr>
          <p:cNvSpPr>
            <a:spLocks noGrp="1"/>
          </p:cNvSpPr>
          <p:nvPr>
            <p:ph type="ctrTitle"/>
          </p:nvPr>
        </p:nvSpPr>
        <p:spPr>
          <a:xfrm>
            <a:off x="1524000" y="1122363"/>
            <a:ext cx="9144000" cy="2387600"/>
          </a:xfrm>
        </p:spPr>
        <p:txBody>
          <a:bodyPr anchor="b"/>
          <a:lstStyle>
            <a:lvl1pPr algn="ctr">
              <a:defRPr sz="6000"/>
            </a:lvl1pPr>
          </a:lstStyle>
          <a:p>
            <a:r>
              <a:rPr kumimoji="1" lang="ja-JP" altLang="en-US"/>
              <a:t>マスター タイトルの書式設定</a:t>
            </a:r>
          </a:p>
        </p:txBody>
      </p:sp>
      <p:sp>
        <p:nvSpPr>
          <p:cNvPr id="3" name="字幕 2">
            <a:extLst>
              <a:ext uri="{FF2B5EF4-FFF2-40B4-BE49-F238E27FC236}">
                <a16:creationId xmlns:a16="http://schemas.microsoft.com/office/drawing/2014/main" id="{C0CE0BAA-A7CF-4210-80B7-F11BC53C2B90}"/>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kumimoji="1" lang="ja-JP" altLang="en-US"/>
              <a:t>マスター サブタイトルの書式設定</a:t>
            </a:r>
          </a:p>
        </p:txBody>
      </p:sp>
      <p:sp>
        <p:nvSpPr>
          <p:cNvPr id="4" name="日付プレースホルダー 3">
            <a:extLst>
              <a:ext uri="{FF2B5EF4-FFF2-40B4-BE49-F238E27FC236}">
                <a16:creationId xmlns:a16="http://schemas.microsoft.com/office/drawing/2014/main" id="{DEC24806-066F-4EA3-944C-B531380A9158}"/>
              </a:ext>
            </a:extLst>
          </p:cNvPr>
          <p:cNvSpPr>
            <a:spLocks noGrp="1"/>
          </p:cNvSpPr>
          <p:nvPr>
            <p:ph type="dt" sz="half" idx="10"/>
          </p:nvPr>
        </p:nvSpPr>
        <p:spPr/>
        <p:txBody>
          <a:bodyPr/>
          <a:lstStyle/>
          <a:p>
            <a:fld id="{190263FB-0206-46DA-94ED-C9A6A7004469}" type="datetimeFigureOut">
              <a:rPr kumimoji="1" lang="ja-JP" altLang="en-US" smtClean="0"/>
              <a:t>2022/2/1</a:t>
            </a:fld>
            <a:endParaRPr kumimoji="1" lang="ja-JP" altLang="en-US"/>
          </a:p>
        </p:txBody>
      </p:sp>
      <p:sp>
        <p:nvSpPr>
          <p:cNvPr id="5" name="フッター プレースホルダー 4">
            <a:extLst>
              <a:ext uri="{FF2B5EF4-FFF2-40B4-BE49-F238E27FC236}">
                <a16:creationId xmlns:a16="http://schemas.microsoft.com/office/drawing/2014/main" id="{26CE0BC1-9C07-42EC-95EE-91A907B712D3}"/>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8B8AD1B1-4D35-44FD-B80F-DAC9840ED1E6}"/>
              </a:ext>
            </a:extLst>
          </p:cNvPr>
          <p:cNvSpPr>
            <a:spLocks noGrp="1"/>
          </p:cNvSpPr>
          <p:nvPr>
            <p:ph type="sldNum" sz="quarter" idx="12"/>
          </p:nvPr>
        </p:nvSpPr>
        <p:spPr/>
        <p:txBody>
          <a:bodyPr/>
          <a:lstStyle/>
          <a:p>
            <a:fld id="{D94C9DFE-21F8-449A-BEED-67FF9FE053A3}" type="slidenum">
              <a:rPr kumimoji="1" lang="ja-JP" altLang="en-US" smtClean="0"/>
              <a:t>‹#›</a:t>
            </a:fld>
            <a:endParaRPr kumimoji="1" lang="ja-JP" altLang="en-US"/>
          </a:p>
        </p:txBody>
      </p:sp>
    </p:spTree>
    <p:extLst>
      <p:ext uri="{BB962C8B-B14F-4D97-AF65-F5344CB8AC3E}">
        <p14:creationId xmlns:p14="http://schemas.microsoft.com/office/powerpoint/2010/main" val="310024081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2F3C583E-18E0-4B60-B11B-99FAE89520F3}"/>
              </a:ext>
            </a:extLst>
          </p:cNvPr>
          <p:cNvSpPr>
            <a:spLocks noGrp="1"/>
          </p:cNvSpPr>
          <p:nvPr>
            <p:ph type="title"/>
          </p:nvPr>
        </p:nvSpPr>
        <p:spPr/>
        <p:txBody>
          <a:bodyPr/>
          <a:lstStyle/>
          <a:p>
            <a:r>
              <a:rPr kumimoji="1" lang="ja-JP" altLang="en-US"/>
              <a:t>マスター タイトルの書式設定</a:t>
            </a:r>
          </a:p>
        </p:txBody>
      </p:sp>
      <p:sp>
        <p:nvSpPr>
          <p:cNvPr id="3" name="縦書きテキスト プレースホルダー 2">
            <a:extLst>
              <a:ext uri="{FF2B5EF4-FFF2-40B4-BE49-F238E27FC236}">
                <a16:creationId xmlns:a16="http://schemas.microsoft.com/office/drawing/2014/main" id="{85C80E18-D989-49A7-8F3F-875D3FDB77D9}"/>
              </a:ext>
            </a:extLst>
          </p:cNvPr>
          <p:cNvSpPr>
            <a:spLocks noGrp="1"/>
          </p:cNvSpPr>
          <p:nvPr>
            <p:ph type="body" orient="vert" idx="1"/>
          </p:nvPr>
        </p:nvSpPr>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7F46102F-39F3-456B-940D-DE5BECA7DA97}"/>
              </a:ext>
            </a:extLst>
          </p:cNvPr>
          <p:cNvSpPr>
            <a:spLocks noGrp="1"/>
          </p:cNvSpPr>
          <p:nvPr>
            <p:ph type="dt" sz="half" idx="10"/>
          </p:nvPr>
        </p:nvSpPr>
        <p:spPr/>
        <p:txBody>
          <a:bodyPr/>
          <a:lstStyle/>
          <a:p>
            <a:fld id="{190263FB-0206-46DA-94ED-C9A6A7004469}" type="datetimeFigureOut">
              <a:rPr kumimoji="1" lang="ja-JP" altLang="en-US" smtClean="0"/>
              <a:t>2022/2/1</a:t>
            </a:fld>
            <a:endParaRPr kumimoji="1" lang="ja-JP" altLang="en-US"/>
          </a:p>
        </p:txBody>
      </p:sp>
      <p:sp>
        <p:nvSpPr>
          <p:cNvPr id="5" name="フッター プレースホルダー 4">
            <a:extLst>
              <a:ext uri="{FF2B5EF4-FFF2-40B4-BE49-F238E27FC236}">
                <a16:creationId xmlns:a16="http://schemas.microsoft.com/office/drawing/2014/main" id="{6ECDCC9C-433F-4891-A8D6-7FFDF68268B7}"/>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D18575A1-A849-4DD3-9F1A-028A5E443471}"/>
              </a:ext>
            </a:extLst>
          </p:cNvPr>
          <p:cNvSpPr>
            <a:spLocks noGrp="1"/>
          </p:cNvSpPr>
          <p:nvPr>
            <p:ph type="sldNum" sz="quarter" idx="12"/>
          </p:nvPr>
        </p:nvSpPr>
        <p:spPr/>
        <p:txBody>
          <a:bodyPr/>
          <a:lstStyle/>
          <a:p>
            <a:fld id="{D94C9DFE-21F8-449A-BEED-67FF9FE053A3}" type="slidenum">
              <a:rPr kumimoji="1" lang="ja-JP" altLang="en-US" smtClean="0"/>
              <a:t>‹#›</a:t>
            </a:fld>
            <a:endParaRPr kumimoji="1" lang="ja-JP" altLang="en-US"/>
          </a:p>
        </p:txBody>
      </p:sp>
    </p:spTree>
    <p:extLst>
      <p:ext uri="{BB962C8B-B14F-4D97-AF65-F5344CB8AC3E}">
        <p14:creationId xmlns:p14="http://schemas.microsoft.com/office/powerpoint/2010/main" val="428800183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a:extLst>
              <a:ext uri="{FF2B5EF4-FFF2-40B4-BE49-F238E27FC236}">
                <a16:creationId xmlns:a16="http://schemas.microsoft.com/office/drawing/2014/main" id="{DDBD87CC-03D5-4795-BD65-89959D65A333}"/>
              </a:ext>
            </a:extLst>
          </p:cNvPr>
          <p:cNvSpPr>
            <a:spLocks noGrp="1"/>
          </p:cNvSpPr>
          <p:nvPr>
            <p:ph type="title" orient="vert"/>
          </p:nvPr>
        </p:nvSpPr>
        <p:spPr>
          <a:xfrm>
            <a:off x="8724900" y="365125"/>
            <a:ext cx="2628900" cy="5811838"/>
          </a:xfrm>
        </p:spPr>
        <p:txBody>
          <a:bodyPr vert="eaVert"/>
          <a:lstStyle/>
          <a:p>
            <a:r>
              <a:rPr kumimoji="1" lang="ja-JP" altLang="en-US"/>
              <a:t>マスター タイトルの書式設定</a:t>
            </a:r>
          </a:p>
        </p:txBody>
      </p:sp>
      <p:sp>
        <p:nvSpPr>
          <p:cNvPr id="3" name="縦書きテキスト プレースホルダー 2">
            <a:extLst>
              <a:ext uri="{FF2B5EF4-FFF2-40B4-BE49-F238E27FC236}">
                <a16:creationId xmlns:a16="http://schemas.microsoft.com/office/drawing/2014/main" id="{52FF2C62-B253-4004-BC06-882DD7027BE4}"/>
              </a:ext>
            </a:extLst>
          </p:cNvPr>
          <p:cNvSpPr>
            <a:spLocks noGrp="1"/>
          </p:cNvSpPr>
          <p:nvPr>
            <p:ph type="body" orient="vert" idx="1"/>
          </p:nvPr>
        </p:nvSpPr>
        <p:spPr>
          <a:xfrm>
            <a:off x="838200" y="365125"/>
            <a:ext cx="7734300" cy="5811838"/>
          </a:xfrm>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68B7796C-36B9-4606-8F15-777B1457A45C}"/>
              </a:ext>
            </a:extLst>
          </p:cNvPr>
          <p:cNvSpPr>
            <a:spLocks noGrp="1"/>
          </p:cNvSpPr>
          <p:nvPr>
            <p:ph type="dt" sz="half" idx="10"/>
          </p:nvPr>
        </p:nvSpPr>
        <p:spPr/>
        <p:txBody>
          <a:bodyPr/>
          <a:lstStyle/>
          <a:p>
            <a:fld id="{190263FB-0206-46DA-94ED-C9A6A7004469}" type="datetimeFigureOut">
              <a:rPr kumimoji="1" lang="ja-JP" altLang="en-US" smtClean="0"/>
              <a:t>2022/2/1</a:t>
            </a:fld>
            <a:endParaRPr kumimoji="1" lang="ja-JP" altLang="en-US"/>
          </a:p>
        </p:txBody>
      </p:sp>
      <p:sp>
        <p:nvSpPr>
          <p:cNvPr id="5" name="フッター プレースホルダー 4">
            <a:extLst>
              <a:ext uri="{FF2B5EF4-FFF2-40B4-BE49-F238E27FC236}">
                <a16:creationId xmlns:a16="http://schemas.microsoft.com/office/drawing/2014/main" id="{F48E2C2F-FCCA-46DD-9CDC-885990A051B5}"/>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5870EE42-881C-463F-B341-2362A3841351}"/>
              </a:ext>
            </a:extLst>
          </p:cNvPr>
          <p:cNvSpPr>
            <a:spLocks noGrp="1"/>
          </p:cNvSpPr>
          <p:nvPr>
            <p:ph type="sldNum" sz="quarter" idx="12"/>
          </p:nvPr>
        </p:nvSpPr>
        <p:spPr/>
        <p:txBody>
          <a:bodyPr/>
          <a:lstStyle/>
          <a:p>
            <a:fld id="{D94C9DFE-21F8-449A-BEED-67FF9FE053A3}" type="slidenum">
              <a:rPr kumimoji="1" lang="ja-JP" altLang="en-US" smtClean="0"/>
              <a:t>‹#›</a:t>
            </a:fld>
            <a:endParaRPr kumimoji="1" lang="ja-JP" altLang="en-US"/>
          </a:p>
        </p:txBody>
      </p:sp>
    </p:spTree>
    <p:extLst>
      <p:ext uri="{BB962C8B-B14F-4D97-AF65-F5344CB8AC3E}">
        <p14:creationId xmlns:p14="http://schemas.microsoft.com/office/powerpoint/2010/main" val="141561222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252B27EE-A012-4B93-BAD3-22A31F760D64}"/>
              </a:ext>
            </a:extLst>
          </p:cNvPr>
          <p:cNvSpPr>
            <a:spLocks noGrp="1"/>
          </p:cNvSpPr>
          <p:nvPr>
            <p:ph type="title"/>
          </p:nvPr>
        </p:nvSpPr>
        <p:spPr/>
        <p:txBody>
          <a:bodyPr/>
          <a:lstStyle/>
          <a:p>
            <a:r>
              <a:rPr kumimoji="1" lang="ja-JP" altLang="en-US"/>
              <a:t>マスター タイトルの書式設定</a:t>
            </a:r>
          </a:p>
        </p:txBody>
      </p:sp>
      <p:sp>
        <p:nvSpPr>
          <p:cNvPr id="3" name="コンテンツ プレースホルダー 2">
            <a:extLst>
              <a:ext uri="{FF2B5EF4-FFF2-40B4-BE49-F238E27FC236}">
                <a16:creationId xmlns:a16="http://schemas.microsoft.com/office/drawing/2014/main" id="{13BE26C7-F390-4C1E-B347-AC70974D36E9}"/>
              </a:ext>
            </a:extLst>
          </p:cNvPr>
          <p:cNvSpPr>
            <a:spLocks noGrp="1"/>
          </p:cNvSpPr>
          <p:nvPr>
            <p:ph idx="1"/>
          </p:nvPr>
        </p:nvSpPr>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CD483A39-5146-4091-886E-0CD5F9FF93CA}"/>
              </a:ext>
            </a:extLst>
          </p:cNvPr>
          <p:cNvSpPr>
            <a:spLocks noGrp="1"/>
          </p:cNvSpPr>
          <p:nvPr>
            <p:ph type="dt" sz="half" idx="10"/>
          </p:nvPr>
        </p:nvSpPr>
        <p:spPr/>
        <p:txBody>
          <a:bodyPr/>
          <a:lstStyle/>
          <a:p>
            <a:fld id="{190263FB-0206-46DA-94ED-C9A6A7004469}" type="datetimeFigureOut">
              <a:rPr kumimoji="1" lang="ja-JP" altLang="en-US" smtClean="0"/>
              <a:t>2022/2/1</a:t>
            </a:fld>
            <a:endParaRPr kumimoji="1" lang="ja-JP" altLang="en-US"/>
          </a:p>
        </p:txBody>
      </p:sp>
      <p:sp>
        <p:nvSpPr>
          <p:cNvPr id="5" name="フッター プレースホルダー 4">
            <a:extLst>
              <a:ext uri="{FF2B5EF4-FFF2-40B4-BE49-F238E27FC236}">
                <a16:creationId xmlns:a16="http://schemas.microsoft.com/office/drawing/2014/main" id="{CA033B6B-FC93-46C8-A6B7-EFA769DC5AAF}"/>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B930B08D-5856-4402-BF17-37F764548D6D}"/>
              </a:ext>
            </a:extLst>
          </p:cNvPr>
          <p:cNvSpPr>
            <a:spLocks noGrp="1"/>
          </p:cNvSpPr>
          <p:nvPr>
            <p:ph type="sldNum" sz="quarter" idx="12"/>
          </p:nvPr>
        </p:nvSpPr>
        <p:spPr/>
        <p:txBody>
          <a:bodyPr/>
          <a:lstStyle/>
          <a:p>
            <a:fld id="{D94C9DFE-21F8-449A-BEED-67FF9FE053A3}" type="slidenum">
              <a:rPr kumimoji="1" lang="ja-JP" altLang="en-US" smtClean="0"/>
              <a:t>‹#›</a:t>
            </a:fld>
            <a:endParaRPr kumimoji="1" lang="ja-JP" altLang="en-US"/>
          </a:p>
        </p:txBody>
      </p:sp>
    </p:spTree>
    <p:extLst>
      <p:ext uri="{BB962C8B-B14F-4D97-AF65-F5344CB8AC3E}">
        <p14:creationId xmlns:p14="http://schemas.microsoft.com/office/powerpoint/2010/main" val="20247763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4B4465E4-8AB1-4F0E-AFE9-D3833D2B04B1}"/>
              </a:ext>
            </a:extLst>
          </p:cNvPr>
          <p:cNvSpPr>
            <a:spLocks noGrp="1"/>
          </p:cNvSpPr>
          <p:nvPr>
            <p:ph type="title"/>
          </p:nvPr>
        </p:nvSpPr>
        <p:spPr>
          <a:xfrm>
            <a:off x="831850" y="1709738"/>
            <a:ext cx="10515600" cy="2852737"/>
          </a:xfrm>
        </p:spPr>
        <p:txBody>
          <a:bodyPr anchor="b"/>
          <a:lstStyle>
            <a:lvl1pPr>
              <a:defRPr sz="6000"/>
            </a:lvl1pPr>
          </a:lstStyle>
          <a:p>
            <a:r>
              <a:rPr kumimoji="1" lang="ja-JP" altLang="en-US"/>
              <a:t>マスター タイトルの書式設定</a:t>
            </a:r>
          </a:p>
        </p:txBody>
      </p:sp>
      <p:sp>
        <p:nvSpPr>
          <p:cNvPr id="3" name="テキスト プレースホルダー 2">
            <a:extLst>
              <a:ext uri="{FF2B5EF4-FFF2-40B4-BE49-F238E27FC236}">
                <a16:creationId xmlns:a16="http://schemas.microsoft.com/office/drawing/2014/main" id="{0CC0A7CE-B744-4283-A09E-957C7E3B4D18}"/>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kumimoji="1" lang="ja-JP" altLang="en-US"/>
              <a:t>マスター テキストの書式設定</a:t>
            </a:r>
          </a:p>
        </p:txBody>
      </p:sp>
      <p:sp>
        <p:nvSpPr>
          <p:cNvPr id="4" name="日付プレースホルダー 3">
            <a:extLst>
              <a:ext uri="{FF2B5EF4-FFF2-40B4-BE49-F238E27FC236}">
                <a16:creationId xmlns:a16="http://schemas.microsoft.com/office/drawing/2014/main" id="{1C6A5DA2-4E7C-4756-96F4-13E155A6D311}"/>
              </a:ext>
            </a:extLst>
          </p:cNvPr>
          <p:cNvSpPr>
            <a:spLocks noGrp="1"/>
          </p:cNvSpPr>
          <p:nvPr>
            <p:ph type="dt" sz="half" idx="10"/>
          </p:nvPr>
        </p:nvSpPr>
        <p:spPr/>
        <p:txBody>
          <a:bodyPr/>
          <a:lstStyle/>
          <a:p>
            <a:fld id="{190263FB-0206-46DA-94ED-C9A6A7004469}" type="datetimeFigureOut">
              <a:rPr kumimoji="1" lang="ja-JP" altLang="en-US" smtClean="0"/>
              <a:t>2022/2/1</a:t>
            </a:fld>
            <a:endParaRPr kumimoji="1" lang="ja-JP" altLang="en-US"/>
          </a:p>
        </p:txBody>
      </p:sp>
      <p:sp>
        <p:nvSpPr>
          <p:cNvPr id="5" name="フッター プレースホルダー 4">
            <a:extLst>
              <a:ext uri="{FF2B5EF4-FFF2-40B4-BE49-F238E27FC236}">
                <a16:creationId xmlns:a16="http://schemas.microsoft.com/office/drawing/2014/main" id="{53B754C8-DFE9-4C83-9409-0000504D55AF}"/>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F4C87E14-6C9D-4E07-876B-79B034B0AC17}"/>
              </a:ext>
            </a:extLst>
          </p:cNvPr>
          <p:cNvSpPr>
            <a:spLocks noGrp="1"/>
          </p:cNvSpPr>
          <p:nvPr>
            <p:ph type="sldNum" sz="quarter" idx="12"/>
          </p:nvPr>
        </p:nvSpPr>
        <p:spPr/>
        <p:txBody>
          <a:bodyPr/>
          <a:lstStyle/>
          <a:p>
            <a:fld id="{D94C9DFE-21F8-449A-BEED-67FF9FE053A3}" type="slidenum">
              <a:rPr kumimoji="1" lang="ja-JP" altLang="en-US" smtClean="0"/>
              <a:t>‹#›</a:t>
            </a:fld>
            <a:endParaRPr kumimoji="1" lang="ja-JP" altLang="en-US"/>
          </a:p>
        </p:txBody>
      </p:sp>
    </p:spTree>
    <p:extLst>
      <p:ext uri="{BB962C8B-B14F-4D97-AF65-F5344CB8AC3E}">
        <p14:creationId xmlns:p14="http://schemas.microsoft.com/office/powerpoint/2010/main" val="117249494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F14AF739-7CC6-4F8E-81E7-C6AAD71AA90B}"/>
              </a:ext>
            </a:extLst>
          </p:cNvPr>
          <p:cNvSpPr>
            <a:spLocks noGrp="1"/>
          </p:cNvSpPr>
          <p:nvPr>
            <p:ph type="title"/>
          </p:nvPr>
        </p:nvSpPr>
        <p:spPr/>
        <p:txBody>
          <a:bodyPr/>
          <a:lstStyle/>
          <a:p>
            <a:r>
              <a:rPr kumimoji="1" lang="ja-JP" altLang="en-US"/>
              <a:t>マスター タイトルの書式設定</a:t>
            </a:r>
          </a:p>
        </p:txBody>
      </p:sp>
      <p:sp>
        <p:nvSpPr>
          <p:cNvPr id="3" name="コンテンツ プレースホルダー 2">
            <a:extLst>
              <a:ext uri="{FF2B5EF4-FFF2-40B4-BE49-F238E27FC236}">
                <a16:creationId xmlns:a16="http://schemas.microsoft.com/office/drawing/2014/main" id="{A88A2312-556F-49A5-864D-39A6737F65FA}"/>
              </a:ext>
            </a:extLst>
          </p:cNvPr>
          <p:cNvSpPr>
            <a:spLocks noGrp="1"/>
          </p:cNvSpPr>
          <p:nvPr>
            <p:ph sz="half" idx="1"/>
          </p:nvPr>
        </p:nvSpPr>
        <p:spPr>
          <a:xfrm>
            <a:off x="838200" y="1825625"/>
            <a:ext cx="5181600" cy="435133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コンテンツ プレースホルダー 3">
            <a:extLst>
              <a:ext uri="{FF2B5EF4-FFF2-40B4-BE49-F238E27FC236}">
                <a16:creationId xmlns:a16="http://schemas.microsoft.com/office/drawing/2014/main" id="{1A2CB7EE-9A94-4401-A598-C7D8C5B14B9C}"/>
              </a:ext>
            </a:extLst>
          </p:cNvPr>
          <p:cNvSpPr>
            <a:spLocks noGrp="1"/>
          </p:cNvSpPr>
          <p:nvPr>
            <p:ph sz="half" idx="2"/>
          </p:nvPr>
        </p:nvSpPr>
        <p:spPr>
          <a:xfrm>
            <a:off x="6172200" y="1825625"/>
            <a:ext cx="5181600" cy="435133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日付プレースホルダー 4">
            <a:extLst>
              <a:ext uri="{FF2B5EF4-FFF2-40B4-BE49-F238E27FC236}">
                <a16:creationId xmlns:a16="http://schemas.microsoft.com/office/drawing/2014/main" id="{E633EC60-3D42-483B-B403-EF8A8016F734}"/>
              </a:ext>
            </a:extLst>
          </p:cNvPr>
          <p:cNvSpPr>
            <a:spLocks noGrp="1"/>
          </p:cNvSpPr>
          <p:nvPr>
            <p:ph type="dt" sz="half" idx="10"/>
          </p:nvPr>
        </p:nvSpPr>
        <p:spPr/>
        <p:txBody>
          <a:bodyPr/>
          <a:lstStyle/>
          <a:p>
            <a:fld id="{190263FB-0206-46DA-94ED-C9A6A7004469}" type="datetimeFigureOut">
              <a:rPr kumimoji="1" lang="ja-JP" altLang="en-US" smtClean="0"/>
              <a:t>2022/2/1</a:t>
            </a:fld>
            <a:endParaRPr kumimoji="1" lang="ja-JP" altLang="en-US"/>
          </a:p>
        </p:txBody>
      </p:sp>
      <p:sp>
        <p:nvSpPr>
          <p:cNvPr id="6" name="フッター プレースホルダー 5">
            <a:extLst>
              <a:ext uri="{FF2B5EF4-FFF2-40B4-BE49-F238E27FC236}">
                <a16:creationId xmlns:a16="http://schemas.microsoft.com/office/drawing/2014/main" id="{B268B317-FA67-424A-A8E9-FAE949CFA4A0}"/>
              </a:ext>
            </a:extLst>
          </p:cNvPr>
          <p:cNvSpPr>
            <a:spLocks noGrp="1"/>
          </p:cNvSpPr>
          <p:nvPr>
            <p:ph type="ftr" sz="quarter" idx="11"/>
          </p:nvPr>
        </p:nvSpPr>
        <p:spPr/>
        <p:txBody>
          <a:bodyPr/>
          <a:lstStyle/>
          <a:p>
            <a:endParaRPr kumimoji="1" lang="ja-JP" altLang="en-US"/>
          </a:p>
        </p:txBody>
      </p:sp>
      <p:sp>
        <p:nvSpPr>
          <p:cNvPr id="7" name="スライド番号プレースホルダー 6">
            <a:extLst>
              <a:ext uri="{FF2B5EF4-FFF2-40B4-BE49-F238E27FC236}">
                <a16:creationId xmlns:a16="http://schemas.microsoft.com/office/drawing/2014/main" id="{A910A0F7-9C6B-42A2-909D-93A3ABDDB8EB}"/>
              </a:ext>
            </a:extLst>
          </p:cNvPr>
          <p:cNvSpPr>
            <a:spLocks noGrp="1"/>
          </p:cNvSpPr>
          <p:nvPr>
            <p:ph type="sldNum" sz="quarter" idx="12"/>
          </p:nvPr>
        </p:nvSpPr>
        <p:spPr/>
        <p:txBody>
          <a:bodyPr/>
          <a:lstStyle/>
          <a:p>
            <a:fld id="{D94C9DFE-21F8-449A-BEED-67FF9FE053A3}" type="slidenum">
              <a:rPr kumimoji="1" lang="ja-JP" altLang="en-US" smtClean="0"/>
              <a:t>‹#›</a:t>
            </a:fld>
            <a:endParaRPr kumimoji="1" lang="ja-JP" altLang="en-US"/>
          </a:p>
        </p:txBody>
      </p:sp>
    </p:spTree>
    <p:extLst>
      <p:ext uri="{BB962C8B-B14F-4D97-AF65-F5344CB8AC3E}">
        <p14:creationId xmlns:p14="http://schemas.microsoft.com/office/powerpoint/2010/main" val="383598680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75A2AF3B-3C17-49F8-BD20-A0939B98571F}"/>
              </a:ext>
            </a:extLst>
          </p:cNvPr>
          <p:cNvSpPr>
            <a:spLocks noGrp="1"/>
          </p:cNvSpPr>
          <p:nvPr>
            <p:ph type="title"/>
          </p:nvPr>
        </p:nvSpPr>
        <p:spPr>
          <a:xfrm>
            <a:off x="839788" y="365125"/>
            <a:ext cx="10515600" cy="1325563"/>
          </a:xfrm>
        </p:spPr>
        <p:txBody>
          <a:bodyPr/>
          <a:lstStyle/>
          <a:p>
            <a:r>
              <a:rPr kumimoji="1" lang="ja-JP" altLang="en-US"/>
              <a:t>マスター タイトルの書式設定</a:t>
            </a:r>
          </a:p>
        </p:txBody>
      </p:sp>
      <p:sp>
        <p:nvSpPr>
          <p:cNvPr id="3" name="テキスト プレースホルダー 2">
            <a:extLst>
              <a:ext uri="{FF2B5EF4-FFF2-40B4-BE49-F238E27FC236}">
                <a16:creationId xmlns:a16="http://schemas.microsoft.com/office/drawing/2014/main" id="{8F7F120B-725F-485E-9495-01B819CCAEBA}"/>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4" name="コンテンツ プレースホルダー 3">
            <a:extLst>
              <a:ext uri="{FF2B5EF4-FFF2-40B4-BE49-F238E27FC236}">
                <a16:creationId xmlns:a16="http://schemas.microsoft.com/office/drawing/2014/main" id="{195077C1-5BB4-493F-ACA3-342DB598DEBF}"/>
              </a:ext>
            </a:extLst>
          </p:cNvPr>
          <p:cNvSpPr>
            <a:spLocks noGrp="1"/>
          </p:cNvSpPr>
          <p:nvPr>
            <p:ph sz="half" idx="2"/>
          </p:nvPr>
        </p:nvSpPr>
        <p:spPr>
          <a:xfrm>
            <a:off x="839788" y="2505075"/>
            <a:ext cx="5157787" cy="368458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テキスト プレースホルダー 4">
            <a:extLst>
              <a:ext uri="{FF2B5EF4-FFF2-40B4-BE49-F238E27FC236}">
                <a16:creationId xmlns:a16="http://schemas.microsoft.com/office/drawing/2014/main" id="{684016F6-DE04-4EC5-BA4A-2BE910F57209}"/>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6" name="コンテンツ プレースホルダー 5">
            <a:extLst>
              <a:ext uri="{FF2B5EF4-FFF2-40B4-BE49-F238E27FC236}">
                <a16:creationId xmlns:a16="http://schemas.microsoft.com/office/drawing/2014/main" id="{4A066361-BE07-4E6A-9B44-816735781D16}"/>
              </a:ext>
            </a:extLst>
          </p:cNvPr>
          <p:cNvSpPr>
            <a:spLocks noGrp="1"/>
          </p:cNvSpPr>
          <p:nvPr>
            <p:ph sz="quarter" idx="4"/>
          </p:nvPr>
        </p:nvSpPr>
        <p:spPr>
          <a:xfrm>
            <a:off x="6172200" y="2505075"/>
            <a:ext cx="5183188" cy="368458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7" name="日付プレースホルダー 6">
            <a:extLst>
              <a:ext uri="{FF2B5EF4-FFF2-40B4-BE49-F238E27FC236}">
                <a16:creationId xmlns:a16="http://schemas.microsoft.com/office/drawing/2014/main" id="{5FF915A4-325D-4E5A-9DEA-D1F4C556292E}"/>
              </a:ext>
            </a:extLst>
          </p:cNvPr>
          <p:cNvSpPr>
            <a:spLocks noGrp="1"/>
          </p:cNvSpPr>
          <p:nvPr>
            <p:ph type="dt" sz="half" idx="10"/>
          </p:nvPr>
        </p:nvSpPr>
        <p:spPr/>
        <p:txBody>
          <a:bodyPr/>
          <a:lstStyle/>
          <a:p>
            <a:fld id="{190263FB-0206-46DA-94ED-C9A6A7004469}" type="datetimeFigureOut">
              <a:rPr kumimoji="1" lang="ja-JP" altLang="en-US" smtClean="0"/>
              <a:t>2022/2/1</a:t>
            </a:fld>
            <a:endParaRPr kumimoji="1" lang="ja-JP" altLang="en-US"/>
          </a:p>
        </p:txBody>
      </p:sp>
      <p:sp>
        <p:nvSpPr>
          <p:cNvPr id="8" name="フッター プレースホルダー 7">
            <a:extLst>
              <a:ext uri="{FF2B5EF4-FFF2-40B4-BE49-F238E27FC236}">
                <a16:creationId xmlns:a16="http://schemas.microsoft.com/office/drawing/2014/main" id="{34167A44-7A82-4E6E-995E-33ACA1FB4852}"/>
              </a:ext>
            </a:extLst>
          </p:cNvPr>
          <p:cNvSpPr>
            <a:spLocks noGrp="1"/>
          </p:cNvSpPr>
          <p:nvPr>
            <p:ph type="ftr" sz="quarter" idx="11"/>
          </p:nvPr>
        </p:nvSpPr>
        <p:spPr/>
        <p:txBody>
          <a:bodyPr/>
          <a:lstStyle/>
          <a:p>
            <a:endParaRPr kumimoji="1" lang="ja-JP" altLang="en-US"/>
          </a:p>
        </p:txBody>
      </p:sp>
      <p:sp>
        <p:nvSpPr>
          <p:cNvPr id="9" name="スライド番号プレースホルダー 8">
            <a:extLst>
              <a:ext uri="{FF2B5EF4-FFF2-40B4-BE49-F238E27FC236}">
                <a16:creationId xmlns:a16="http://schemas.microsoft.com/office/drawing/2014/main" id="{62B48D83-662D-44F7-8E45-346112672DAB}"/>
              </a:ext>
            </a:extLst>
          </p:cNvPr>
          <p:cNvSpPr>
            <a:spLocks noGrp="1"/>
          </p:cNvSpPr>
          <p:nvPr>
            <p:ph type="sldNum" sz="quarter" idx="12"/>
          </p:nvPr>
        </p:nvSpPr>
        <p:spPr/>
        <p:txBody>
          <a:bodyPr/>
          <a:lstStyle/>
          <a:p>
            <a:fld id="{D94C9DFE-21F8-449A-BEED-67FF9FE053A3}" type="slidenum">
              <a:rPr kumimoji="1" lang="ja-JP" altLang="en-US" smtClean="0"/>
              <a:t>‹#›</a:t>
            </a:fld>
            <a:endParaRPr kumimoji="1" lang="ja-JP" altLang="en-US"/>
          </a:p>
        </p:txBody>
      </p:sp>
    </p:spTree>
    <p:extLst>
      <p:ext uri="{BB962C8B-B14F-4D97-AF65-F5344CB8AC3E}">
        <p14:creationId xmlns:p14="http://schemas.microsoft.com/office/powerpoint/2010/main" val="38087988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956EB524-54FB-4CCE-B8DF-7B116FE9B2C9}"/>
              </a:ext>
            </a:extLst>
          </p:cNvPr>
          <p:cNvSpPr>
            <a:spLocks noGrp="1"/>
          </p:cNvSpPr>
          <p:nvPr>
            <p:ph type="title"/>
          </p:nvPr>
        </p:nvSpPr>
        <p:spPr/>
        <p:txBody>
          <a:bodyPr/>
          <a:lstStyle/>
          <a:p>
            <a:r>
              <a:rPr kumimoji="1" lang="ja-JP" altLang="en-US"/>
              <a:t>マスター タイトルの書式設定</a:t>
            </a:r>
          </a:p>
        </p:txBody>
      </p:sp>
      <p:sp>
        <p:nvSpPr>
          <p:cNvPr id="3" name="日付プレースホルダー 2">
            <a:extLst>
              <a:ext uri="{FF2B5EF4-FFF2-40B4-BE49-F238E27FC236}">
                <a16:creationId xmlns:a16="http://schemas.microsoft.com/office/drawing/2014/main" id="{023FBCF8-6994-463A-983E-1AF1B65CC74E}"/>
              </a:ext>
            </a:extLst>
          </p:cNvPr>
          <p:cNvSpPr>
            <a:spLocks noGrp="1"/>
          </p:cNvSpPr>
          <p:nvPr>
            <p:ph type="dt" sz="half" idx="10"/>
          </p:nvPr>
        </p:nvSpPr>
        <p:spPr/>
        <p:txBody>
          <a:bodyPr/>
          <a:lstStyle/>
          <a:p>
            <a:fld id="{190263FB-0206-46DA-94ED-C9A6A7004469}" type="datetimeFigureOut">
              <a:rPr kumimoji="1" lang="ja-JP" altLang="en-US" smtClean="0"/>
              <a:t>2022/2/1</a:t>
            </a:fld>
            <a:endParaRPr kumimoji="1" lang="ja-JP" altLang="en-US"/>
          </a:p>
        </p:txBody>
      </p:sp>
      <p:sp>
        <p:nvSpPr>
          <p:cNvPr id="4" name="フッター プレースホルダー 3">
            <a:extLst>
              <a:ext uri="{FF2B5EF4-FFF2-40B4-BE49-F238E27FC236}">
                <a16:creationId xmlns:a16="http://schemas.microsoft.com/office/drawing/2014/main" id="{52E704BC-6432-4BF2-89F1-06E7393F960F}"/>
              </a:ext>
            </a:extLst>
          </p:cNvPr>
          <p:cNvSpPr>
            <a:spLocks noGrp="1"/>
          </p:cNvSpPr>
          <p:nvPr>
            <p:ph type="ftr" sz="quarter" idx="11"/>
          </p:nvPr>
        </p:nvSpPr>
        <p:spPr/>
        <p:txBody>
          <a:bodyPr/>
          <a:lstStyle/>
          <a:p>
            <a:endParaRPr kumimoji="1" lang="ja-JP" altLang="en-US"/>
          </a:p>
        </p:txBody>
      </p:sp>
      <p:sp>
        <p:nvSpPr>
          <p:cNvPr id="5" name="スライド番号プレースホルダー 4">
            <a:extLst>
              <a:ext uri="{FF2B5EF4-FFF2-40B4-BE49-F238E27FC236}">
                <a16:creationId xmlns:a16="http://schemas.microsoft.com/office/drawing/2014/main" id="{C7B7B22B-E4E9-4171-A714-AF9D7B0F5595}"/>
              </a:ext>
            </a:extLst>
          </p:cNvPr>
          <p:cNvSpPr>
            <a:spLocks noGrp="1"/>
          </p:cNvSpPr>
          <p:nvPr>
            <p:ph type="sldNum" sz="quarter" idx="12"/>
          </p:nvPr>
        </p:nvSpPr>
        <p:spPr/>
        <p:txBody>
          <a:bodyPr/>
          <a:lstStyle/>
          <a:p>
            <a:fld id="{D94C9DFE-21F8-449A-BEED-67FF9FE053A3}" type="slidenum">
              <a:rPr kumimoji="1" lang="ja-JP" altLang="en-US" smtClean="0"/>
              <a:t>‹#›</a:t>
            </a:fld>
            <a:endParaRPr kumimoji="1" lang="ja-JP" altLang="en-US"/>
          </a:p>
        </p:txBody>
      </p:sp>
    </p:spTree>
    <p:extLst>
      <p:ext uri="{BB962C8B-B14F-4D97-AF65-F5344CB8AC3E}">
        <p14:creationId xmlns:p14="http://schemas.microsoft.com/office/powerpoint/2010/main" val="144481631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a:extLst>
              <a:ext uri="{FF2B5EF4-FFF2-40B4-BE49-F238E27FC236}">
                <a16:creationId xmlns:a16="http://schemas.microsoft.com/office/drawing/2014/main" id="{23124B89-7555-4E65-88D0-D693B00235B0}"/>
              </a:ext>
            </a:extLst>
          </p:cNvPr>
          <p:cNvSpPr>
            <a:spLocks noGrp="1"/>
          </p:cNvSpPr>
          <p:nvPr>
            <p:ph type="dt" sz="half" idx="10"/>
          </p:nvPr>
        </p:nvSpPr>
        <p:spPr/>
        <p:txBody>
          <a:bodyPr/>
          <a:lstStyle/>
          <a:p>
            <a:fld id="{190263FB-0206-46DA-94ED-C9A6A7004469}" type="datetimeFigureOut">
              <a:rPr kumimoji="1" lang="ja-JP" altLang="en-US" smtClean="0"/>
              <a:t>2022/2/1</a:t>
            </a:fld>
            <a:endParaRPr kumimoji="1" lang="ja-JP" altLang="en-US"/>
          </a:p>
        </p:txBody>
      </p:sp>
      <p:sp>
        <p:nvSpPr>
          <p:cNvPr id="3" name="フッター プレースホルダー 2">
            <a:extLst>
              <a:ext uri="{FF2B5EF4-FFF2-40B4-BE49-F238E27FC236}">
                <a16:creationId xmlns:a16="http://schemas.microsoft.com/office/drawing/2014/main" id="{4BF7E508-54FF-4DAF-8912-A7EB3AD4728B}"/>
              </a:ext>
            </a:extLst>
          </p:cNvPr>
          <p:cNvSpPr>
            <a:spLocks noGrp="1"/>
          </p:cNvSpPr>
          <p:nvPr>
            <p:ph type="ftr" sz="quarter" idx="11"/>
          </p:nvPr>
        </p:nvSpPr>
        <p:spPr/>
        <p:txBody>
          <a:bodyPr/>
          <a:lstStyle/>
          <a:p>
            <a:endParaRPr kumimoji="1" lang="ja-JP" altLang="en-US"/>
          </a:p>
        </p:txBody>
      </p:sp>
      <p:sp>
        <p:nvSpPr>
          <p:cNvPr id="4" name="スライド番号プレースホルダー 3">
            <a:extLst>
              <a:ext uri="{FF2B5EF4-FFF2-40B4-BE49-F238E27FC236}">
                <a16:creationId xmlns:a16="http://schemas.microsoft.com/office/drawing/2014/main" id="{7DC2D60D-6E53-4E2E-A6EF-0BCAD6485280}"/>
              </a:ext>
            </a:extLst>
          </p:cNvPr>
          <p:cNvSpPr>
            <a:spLocks noGrp="1"/>
          </p:cNvSpPr>
          <p:nvPr>
            <p:ph type="sldNum" sz="quarter" idx="12"/>
          </p:nvPr>
        </p:nvSpPr>
        <p:spPr/>
        <p:txBody>
          <a:bodyPr/>
          <a:lstStyle/>
          <a:p>
            <a:fld id="{D94C9DFE-21F8-449A-BEED-67FF9FE053A3}" type="slidenum">
              <a:rPr kumimoji="1" lang="ja-JP" altLang="en-US" smtClean="0"/>
              <a:t>‹#›</a:t>
            </a:fld>
            <a:endParaRPr kumimoji="1" lang="ja-JP" altLang="en-US"/>
          </a:p>
        </p:txBody>
      </p:sp>
    </p:spTree>
    <p:extLst>
      <p:ext uri="{BB962C8B-B14F-4D97-AF65-F5344CB8AC3E}">
        <p14:creationId xmlns:p14="http://schemas.microsoft.com/office/powerpoint/2010/main" val="307689501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69F859AD-836D-43F9-9357-079BCAE42D59}"/>
              </a:ext>
            </a:extLst>
          </p:cNvPr>
          <p:cNvSpPr>
            <a:spLocks noGrp="1"/>
          </p:cNvSpPr>
          <p:nvPr>
            <p:ph type="title"/>
          </p:nvPr>
        </p:nvSpPr>
        <p:spPr>
          <a:xfrm>
            <a:off x="839788" y="457200"/>
            <a:ext cx="3932237" cy="1600200"/>
          </a:xfrm>
        </p:spPr>
        <p:txBody>
          <a:bodyPr anchor="b"/>
          <a:lstStyle>
            <a:lvl1pPr>
              <a:defRPr sz="3200"/>
            </a:lvl1pPr>
          </a:lstStyle>
          <a:p>
            <a:r>
              <a:rPr kumimoji="1" lang="ja-JP" altLang="en-US"/>
              <a:t>マスター タイトルの書式設定</a:t>
            </a:r>
          </a:p>
        </p:txBody>
      </p:sp>
      <p:sp>
        <p:nvSpPr>
          <p:cNvPr id="3" name="コンテンツ プレースホルダー 2">
            <a:extLst>
              <a:ext uri="{FF2B5EF4-FFF2-40B4-BE49-F238E27FC236}">
                <a16:creationId xmlns:a16="http://schemas.microsoft.com/office/drawing/2014/main" id="{829CC519-FF35-445C-9B66-26FBBA0EB6A4}"/>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テキスト プレースホルダー 3">
            <a:extLst>
              <a:ext uri="{FF2B5EF4-FFF2-40B4-BE49-F238E27FC236}">
                <a16:creationId xmlns:a16="http://schemas.microsoft.com/office/drawing/2014/main" id="{3AABFA4C-520F-46F1-AF47-76148662F4D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kumimoji="1" lang="ja-JP" altLang="en-US"/>
              <a:t>マスター テキストの書式設定</a:t>
            </a:r>
          </a:p>
        </p:txBody>
      </p:sp>
      <p:sp>
        <p:nvSpPr>
          <p:cNvPr id="5" name="日付プレースホルダー 4">
            <a:extLst>
              <a:ext uri="{FF2B5EF4-FFF2-40B4-BE49-F238E27FC236}">
                <a16:creationId xmlns:a16="http://schemas.microsoft.com/office/drawing/2014/main" id="{E3078022-DFC7-4FF8-97D0-AC746B173324}"/>
              </a:ext>
            </a:extLst>
          </p:cNvPr>
          <p:cNvSpPr>
            <a:spLocks noGrp="1"/>
          </p:cNvSpPr>
          <p:nvPr>
            <p:ph type="dt" sz="half" idx="10"/>
          </p:nvPr>
        </p:nvSpPr>
        <p:spPr/>
        <p:txBody>
          <a:bodyPr/>
          <a:lstStyle/>
          <a:p>
            <a:fld id="{190263FB-0206-46DA-94ED-C9A6A7004469}" type="datetimeFigureOut">
              <a:rPr kumimoji="1" lang="ja-JP" altLang="en-US" smtClean="0"/>
              <a:t>2022/2/1</a:t>
            </a:fld>
            <a:endParaRPr kumimoji="1" lang="ja-JP" altLang="en-US"/>
          </a:p>
        </p:txBody>
      </p:sp>
      <p:sp>
        <p:nvSpPr>
          <p:cNvPr id="6" name="フッター プレースホルダー 5">
            <a:extLst>
              <a:ext uri="{FF2B5EF4-FFF2-40B4-BE49-F238E27FC236}">
                <a16:creationId xmlns:a16="http://schemas.microsoft.com/office/drawing/2014/main" id="{44E5B0F7-E129-4F16-A09B-F8DBD323B75D}"/>
              </a:ext>
            </a:extLst>
          </p:cNvPr>
          <p:cNvSpPr>
            <a:spLocks noGrp="1"/>
          </p:cNvSpPr>
          <p:nvPr>
            <p:ph type="ftr" sz="quarter" idx="11"/>
          </p:nvPr>
        </p:nvSpPr>
        <p:spPr/>
        <p:txBody>
          <a:bodyPr/>
          <a:lstStyle/>
          <a:p>
            <a:endParaRPr kumimoji="1" lang="ja-JP" altLang="en-US"/>
          </a:p>
        </p:txBody>
      </p:sp>
      <p:sp>
        <p:nvSpPr>
          <p:cNvPr id="7" name="スライド番号プレースホルダー 6">
            <a:extLst>
              <a:ext uri="{FF2B5EF4-FFF2-40B4-BE49-F238E27FC236}">
                <a16:creationId xmlns:a16="http://schemas.microsoft.com/office/drawing/2014/main" id="{77EEA22E-849B-4328-BE8F-03AA24811827}"/>
              </a:ext>
            </a:extLst>
          </p:cNvPr>
          <p:cNvSpPr>
            <a:spLocks noGrp="1"/>
          </p:cNvSpPr>
          <p:nvPr>
            <p:ph type="sldNum" sz="quarter" idx="12"/>
          </p:nvPr>
        </p:nvSpPr>
        <p:spPr/>
        <p:txBody>
          <a:bodyPr/>
          <a:lstStyle/>
          <a:p>
            <a:fld id="{D94C9DFE-21F8-449A-BEED-67FF9FE053A3}" type="slidenum">
              <a:rPr kumimoji="1" lang="ja-JP" altLang="en-US" smtClean="0"/>
              <a:t>‹#›</a:t>
            </a:fld>
            <a:endParaRPr kumimoji="1" lang="ja-JP" altLang="en-US"/>
          </a:p>
        </p:txBody>
      </p:sp>
    </p:spTree>
    <p:extLst>
      <p:ext uri="{BB962C8B-B14F-4D97-AF65-F5344CB8AC3E}">
        <p14:creationId xmlns:p14="http://schemas.microsoft.com/office/powerpoint/2010/main" val="148390117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9F51DE29-A4EE-49BD-9797-A7AD1A88C75D}"/>
              </a:ext>
            </a:extLst>
          </p:cNvPr>
          <p:cNvSpPr>
            <a:spLocks noGrp="1"/>
          </p:cNvSpPr>
          <p:nvPr>
            <p:ph type="title"/>
          </p:nvPr>
        </p:nvSpPr>
        <p:spPr>
          <a:xfrm>
            <a:off x="839788" y="457200"/>
            <a:ext cx="3932237" cy="1600200"/>
          </a:xfrm>
        </p:spPr>
        <p:txBody>
          <a:bodyPr anchor="b"/>
          <a:lstStyle>
            <a:lvl1pPr>
              <a:defRPr sz="3200"/>
            </a:lvl1pPr>
          </a:lstStyle>
          <a:p>
            <a:r>
              <a:rPr kumimoji="1" lang="ja-JP" altLang="en-US"/>
              <a:t>マスター タイトルの書式設定</a:t>
            </a:r>
          </a:p>
        </p:txBody>
      </p:sp>
      <p:sp>
        <p:nvSpPr>
          <p:cNvPr id="3" name="図プレースホルダー 2">
            <a:extLst>
              <a:ext uri="{FF2B5EF4-FFF2-40B4-BE49-F238E27FC236}">
                <a16:creationId xmlns:a16="http://schemas.microsoft.com/office/drawing/2014/main" id="{894EEC69-669F-4ECF-A13E-459E29BE9A77}"/>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a:p>
        </p:txBody>
      </p:sp>
      <p:sp>
        <p:nvSpPr>
          <p:cNvPr id="4" name="テキスト プレースホルダー 3">
            <a:extLst>
              <a:ext uri="{FF2B5EF4-FFF2-40B4-BE49-F238E27FC236}">
                <a16:creationId xmlns:a16="http://schemas.microsoft.com/office/drawing/2014/main" id="{5B67A2DB-F698-4616-9A48-7C70E5E52D4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kumimoji="1" lang="ja-JP" altLang="en-US"/>
              <a:t>マスター テキストの書式設定</a:t>
            </a:r>
          </a:p>
        </p:txBody>
      </p:sp>
      <p:sp>
        <p:nvSpPr>
          <p:cNvPr id="5" name="日付プレースホルダー 4">
            <a:extLst>
              <a:ext uri="{FF2B5EF4-FFF2-40B4-BE49-F238E27FC236}">
                <a16:creationId xmlns:a16="http://schemas.microsoft.com/office/drawing/2014/main" id="{5D7894B0-BFA8-4F7F-ABC5-2B6CF9E77AA7}"/>
              </a:ext>
            </a:extLst>
          </p:cNvPr>
          <p:cNvSpPr>
            <a:spLocks noGrp="1"/>
          </p:cNvSpPr>
          <p:nvPr>
            <p:ph type="dt" sz="half" idx="10"/>
          </p:nvPr>
        </p:nvSpPr>
        <p:spPr/>
        <p:txBody>
          <a:bodyPr/>
          <a:lstStyle/>
          <a:p>
            <a:fld id="{190263FB-0206-46DA-94ED-C9A6A7004469}" type="datetimeFigureOut">
              <a:rPr kumimoji="1" lang="ja-JP" altLang="en-US" smtClean="0"/>
              <a:t>2022/2/1</a:t>
            </a:fld>
            <a:endParaRPr kumimoji="1" lang="ja-JP" altLang="en-US"/>
          </a:p>
        </p:txBody>
      </p:sp>
      <p:sp>
        <p:nvSpPr>
          <p:cNvPr id="6" name="フッター プレースホルダー 5">
            <a:extLst>
              <a:ext uri="{FF2B5EF4-FFF2-40B4-BE49-F238E27FC236}">
                <a16:creationId xmlns:a16="http://schemas.microsoft.com/office/drawing/2014/main" id="{A90938CE-131F-461F-AF06-4F5EEB68B4D0}"/>
              </a:ext>
            </a:extLst>
          </p:cNvPr>
          <p:cNvSpPr>
            <a:spLocks noGrp="1"/>
          </p:cNvSpPr>
          <p:nvPr>
            <p:ph type="ftr" sz="quarter" idx="11"/>
          </p:nvPr>
        </p:nvSpPr>
        <p:spPr/>
        <p:txBody>
          <a:bodyPr/>
          <a:lstStyle/>
          <a:p>
            <a:endParaRPr kumimoji="1" lang="ja-JP" altLang="en-US"/>
          </a:p>
        </p:txBody>
      </p:sp>
      <p:sp>
        <p:nvSpPr>
          <p:cNvPr id="7" name="スライド番号プレースホルダー 6">
            <a:extLst>
              <a:ext uri="{FF2B5EF4-FFF2-40B4-BE49-F238E27FC236}">
                <a16:creationId xmlns:a16="http://schemas.microsoft.com/office/drawing/2014/main" id="{934921AA-4311-40F8-9567-2FDA612AC292}"/>
              </a:ext>
            </a:extLst>
          </p:cNvPr>
          <p:cNvSpPr>
            <a:spLocks noGrp="1"/>
          </p:cNvSpPr>
          <p:nvPr>
            <p:ph type="sldNum" sz="quarter" idx="12"/>
          </p:nvPr>
        </p:nvSpPr>
        <p:spPr/>
        <p:txBody>
          <a:bodyPr/>
          <a:lstStyle/>
          <a:p>
            <a:fld id="{D94C9DFE-21F8-449A-BEED-67FF9FE053A3}" type="slidenum">
              <a:rPr kumimoji="1" lang="ja-JP" altLang="en-US" smtClean="0"/>
              <a:t>‹#›</a:t>
            </a:fld>
            <a:endParaRPr kumimoji="1" lang="ja-JP" altLang="en-US"/>
          </a:p>
        </p:txBody>
      </p:sp>
    </p:spTree>
    <p:extLst>
      <p:ext uri="{BB962C8B-B14F-4D97-AF65-F5344CB8AC3E}">
        <p14:creationId xmlns:p14="http://schemas.microsoft.com/office/powerpoint/2010/main" val="361926538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ー 1">
            <a:extLst>
              <a:ext uri="{FF2B5EF4-FFF2-40B4-BE49-F238E27FC236}">
                <a16:creationId xmlns:a16="http://schemas.microsoft.com/office/drawing/2014/main" id="{6447C8B3-2C04-4DF7-A685-9DC94CB7B7E2}"/>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kumimoji="1" lang="ja-JP" altLang="en-US"/>
              <a:t>マスター タイトルの書式設定</a:t>
            </a:r>
          </a:p>
        </p:txBody>
      </p:sp>
      <p:sp>
        <p:nvSpPr>
          <p:cNvPr id="3" name="テキスト プレースホルダー 2">
            <a:extLst>
              <a:ext uri="{FF2B5EF4-FFF2-40B4-BE49-F238E27FC236}">
                <a16:creationId xmlns:a16="http://schemas.microsoft.com/office/drawing/2014/main" id="{48C18A3D-A2DE-4133-B577-A5CEC03AC08B}"/>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F255ECF9-9F04-40A1-9609-ED6A8EEA725C}"/>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90263FB-0206-46DA-94ED-C9A6A7004469}" type="datetimeFigureOut">
              <a:rPr kumimoji="1" lang="ja-JP" altLang="en-US" smtClean="0"/>
              <a:t>2022/2/1</a:t>
            </a:fld>
            <a:endParaRPr kumimoji="1" lang="ja-JP" altLang="en-US"/>
          </a:p>
        </p:txBody>
      </p:sp>
      <p:sp>
        <p:nvSpPr>
          <p:cNvPr id="5" name="フッター プレースホルダー 4">
            <a:extLst>
              <a:ext uri="{FF2B5EF4-FFF2-40B4-BE49-F238E27FC236}">
                <a16:creationId xmlns:a16="http://schemas.microsoft.com/office/drawing/2014/main" id="{5EE073EB-31D3-4AF1-9746-FEA960519A0B}"/>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スライド番号プレースホルダー 5">
            <a:extLst>
              <a:ext uri="{FF2B5EF4-FFF2-40B4-BE49-F238E27FC236}">
                <a16:creationId xmlns:a16="http://schemas.microsoft.com/office/drawing/2014/main" id="{F5D380C3-4678-41E0-BD9F-CA7EBD2A14F9}"/>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94C9DFE-21F8-449A-BEED-67FF9FE053A3}" type="slidenum">
              <a:rPr kumimoji="1" lang="ja-JP" altLang="en-US" smtClean="0"/>
              <a:t>‹#›</a:t>
            </a:fld>
            <a:endParaRPr kumimoji="1" lang="ja-JP" altLang="en-US"/>
          </a:p>
        </p:txBody>
      </p:sp>
    </p:spTree>
    <p:extLst>
      <p:ext uri="{BB962C8B-B14F-4D97-AF65-F5344CB8AC3E}">
        <p14:creationId xmlns:p14="http://schemas.microsoft.com/office/powerpoint/2010/main" val="347688925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image" Target="../media/image8.jpg"/><Relationship Id="rId1" Type="http://schemas.openxmlformats.org/officeDocument/2006/relationships/slideLayout" Target="../slideLayouts/slideLayout1.xml"/><Relationship Id="rId4" Type="http://schemas.openxmlformats.org/officeDocument/2006/relationships/hyperlink" Target="https://yumekazek.com/bousai/besshi1.pdf" TargetMode="External"/></Relationships>
</file>

<file path=ppt/slides/_rels/slide13.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11.jp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slideLayout" Target="../slideLayouts/slideLayout1.xml"/><Relationship Id="rId1" Type="http://schemas.openxmlformats.org/officeDocument/2006/relationships/vmlDrawing" Target="../drawings/vmlDrawing1.vml"/><Relationship Id="rId6" Type="http://schemas.openxmlformats.org/officeDocument/2006/relationships/hyperlink" Target="https://yumekazek.com/bousai/besshi1.pdf" TargetMode="External"/><Relationship Id="rId5" Type="http://schemas.openxmlformats.org/officeDocument/2006/relationships/image" Target="../media/image14.emf"/><Relationship Id="rId4" Type="http://schemas.openxmlformats.org/officeDocument/2006/relationships/package" Target="../embeddings/Microsoft_Excel_Worksheet.xlsx"/></Relationships>
</file>

<file path=ppt/slides/_rels/slide17.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openxmlformats.org/officeDocument/2006/relationships/slideLayout" Target="../slideLayouts/slideLayout2.xml"/><Relationship Id="rId1" Type="http://schemas.openxmlformats.org/officeDocument/2006/relationships/vmlDrawing" Target="../drawings/vmlDrawing2.vml"/><Relationship Id="rId5" Type="http://schemas.openxmlformats.org/officeDocument/2006/relationships/hyperlink" Target="https://yumekazek.com/bousai/besshi1.pdf" TargetMode="External"/><Relationship Id="rId4" Type="http://schemas.openxmlformats.org/officeDocument/2006/relationships/image" Target="../media/image19.emf"/></Relationships>
</file>

<file path=ppt/slides/_rels/slide21.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openxmlformats.org/officeDocument/2006/relationships/slideLayout" Target="../slideLayouts/slideLayout2.xml"/><Relationship Id="rId1" Type="http://schemas.openxmlformats.org/officeDocument/2006/relationships/vmlDrawing" Target="../drawings/vmlDrawing3.vml"/><Relationship Id="rId6" Type="http://schemas.openxmlformats.org/officeDocument/2006/relationships/hyperlink" Target="https://yumekazek.com/bousai/besshi5.pdf" TargetMode="External"/><Relationship Id="rId5" Type="http://schemas.openxmlformats.org/officeDocument/2006/relationships/image" Target="../media/image21.emf"/><Relationship Id="rId4" Type="http://schemas.openxmlformats.org/officeDocument/2006/relationships/image" Target="../media/image20.emf"/></Relationships>
</file>

<file path=ppt/slides/_rels/slide22.xml.rels><?xml version="1.0" encoding="UTF-8" standalone="yes"?>
<Relationships xmlns="http://schemas.openxmlformats.org/package/2006/relationships"><Relationship Id="rId2" Type="http://schemas.openxmlformats.org/officeDocument/2006/relationships/image" Target="../media/image22.jp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image" Target="../media/image23.jp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image" Target="../media/image24.jp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image" Target="../media/image25.jp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image" Target="../media/image26.jp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image" Target="../media/image27.jp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openxmlformats.org/officeDocument/2006/relationships/image" Target="../media/image29.emf"/><Relationship Id="rId2" Type="http://schemas.openxmlformats.org/officeDocument/2006/relationships/image" Target="../media/image28.jpg"/><Relationship Id="rId1" Type="http://schemas.openxmlformats.org/officeDocument/2006/relationships/slideLayout" Target="../slideLayouts/slideLayout1.xml"/><Relationship Id="rId4" Type="http://schemas.openxmlformats.org/officeDocument/2006/relationships/hyperlink" Target="https://yumekazek.com/bousai/besshi1.pdf" TargetMode="External"/></Relationships>
</file>

<file path=ppt/slides/_rels/slide29.xml.rels><?xml version="1.0" encoding="UTF-8" standalone="yes"?>
<Relationships xmlns="http://schemas.openxmlformats.org/package/2006/relationships"><Relationship Id="rId2" Type="http://schemas.openxmlformats.org/officeDocument/2006/relationships/image" Target="../media/image30.jp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31.jpg"/><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3" Type="http://schemas.openxmlformats.org/officeDocument/2006/relationships/image" Target="../media/image33.jpg"/><Relationship Id="rId2" Type="http://schemas.openxmlformats.org/officeDocument/2006/relationships/image" Target="../media/image32.jpg"/><Relationship Id="rId1" Type="http://schemas.openxmlformats.org/officeDocument/2006/relationships/slideLayout" Target="../slideLayouts/slideLayout1.xml"/><Relationship Id="rId4" Type="http://schemas.openxmlformats.org/officeDocument/2006/relationships/image" Target="../media/image34.jpg"/></Relationships>
</file>

<file path=ppt/slides/_rels/slide32.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image" Target="../media/image35.jpe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accent4">
            <a:lumMod val="60000"/>
            <a:lumOff val="40000"/>
          </a:schemeClr>
        </a:solidFill>
        <a:effectLst/>
      </p:bgPr>
    </p:bg>
    <p:spTree>
      <p:nvGrpSpPr>
        <p:cNvPr id="1" name=""/>
        <p:cNvGrpSpPr/>
        <p:nvPr/>
      </p:nvGrpSpPr>
      <p:grpSpPr>
        <a:xfrm>
          <a:off x="0" y="0"/>
          <a:ext cx="0" cy="0"/>
          <a:chOff x="0" y="0"/>
          <a:chExt cx="0" cy="0"/>
        </a:xfrm>
      </p:grpSpPr>
      <p:sp>
        <p:nvSpPr>
          <p:cNvPr id="4" name="テキスト ボックス 3">
            <a:extLst>
              <a:ext uri="{FF2B5EF4-FFF2-40B4-BE49-F238E27FC236}">
                <a16:creationId xmlns:a16="http://schemas.microsoft.com/office/drawing/2014/main" id="{A0C45F21-1A64-45BF-8250-BFC8C8AAE639}"/>
              </a:ext>
            </a:extLst>
          </p:cNvPr>
          <p:cNvSpPr txBox="1"/>
          <p:nvPr/>
        </p:nvSpPr>
        <p:spPr>
          <a:xfrm>
            <a:off x="2243667" y="2142067"/>
            <a:ext cx="7569200" cy="1323439"/>
          </a:xfrm>
          <a:prstGeom prst="rect">
            <a:avLst/>
          </a:prstGeom>
          <a:noFill/>
        </p:spPr>
        <p:txBody>
          <a:bodyPr wrap="square" rtlCol="0">
            <a:spAutoFit/>
          </a:bodyPr>
          <a:lstStyle/>
          <a:p>
            <a:r>
              <a:rPr kumimoji="1" lang="ja-JP" altLang="en-US" sz="4000" b="1" dirty="0">
                <a:latin typeface="ＭＳ Ｐゴシック" panose="020B0600070205080204" pitchFamily="50" charset="-128"/>
                <a:ea typeface="ＭＳ Ｐゴシック" panose="020B0600070205080204" pitchFamily="50" charset="-128"/>
              </a:rPr>
              <a:t>厚生労働省業務継続計画ひな形の書き方について</a:t>
            </a:r>
          </a:p>
        </p:txBody>
      </p:sp>
    </p:spTree>
    <p:extLst>
      <p:ext uri="{BB962C8B-B14F-4D97-AF65-F5344CB8AC3E}">
        <p14:creationId xmlns:p14="http://schemas.microsoft.com/office/powerpoint/2010/main" val="315212127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図 2">
            <a:extLst>
              <a:ext uri="{FF2B5EF4-FFF2-40B4-BE49-F238E27FC236}">
                <a16:creationId xmlns:a16="http://schemas.microsoft.com/office/drawing/2014/main" id="{D4DADE83-F165-4924-8F5D-957DF3E5F62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581419" y="-296333"/>
            <a:ext cx="5591967" cy="7907866"/>
          </a:xfrm>
          <a:prstGeom prst="rect">
            <a:avLst/>
          </a:prstGeom>
        </p:spPr>
      </p:pic>
      <p:sp>
        <p:nvSpPr>
          <p:cNvPr id="4" name="テキスト ボックス 3">
            <a:extLst>
              <a:ext uri="{FF2B5EF4-FFF2-40B4-BE49-F238E27FC236}">
                <a16:creationId xmlns:a16="http://schemas.microsoft.com/office/drawing/2014/main" id="{0CB0EA33-31DE-4C32-B42E-AED75892B10D}"/>
              </a:ext>
            </a:extLst>
          </p:cNvPr>
          <p:cNvSpPr txBox="1"/>
          <p:nvPr/>
        </p:nvSpPr>
        <p:spPr>
          <a:xfrm>
            <a:off x="739777" y="370973"/>
            <a:ext cx="2164290" cy="369332"/>
          </a:xfrm>
          <a:prstGeom prst="rect">
            <a:avLst/>
          </a:prstGeom>
          <a:solidFill>
            <a:schemeClr val="accent4">
              <a:lumMod val="40000"/>
              <a:lumOff val="60000"/>
            </a:schemeClr>
          </a:solidFill>
        </p:spPr>
        <p:txBody>
          <a:bodyPr wrap="square">
            <a:spAutoFit/>
          </a:bodyPr>
          <a:lstStyle/>
          <a:p>
            <a:pPr>
              <a:defRPr/>
            </a:pPr>
            <a:r>
              <a:rPr lang="ja-JP" altLang="en-US" dirty="0"/>
              <a:t>優先業務の選定</a:t>
            </a:r>
          </a:p>
        </p:txBody>
      </p:sp>
      <p:sp>
        <p:nvSpPr>
          <p:cNvPr id="5" name="テキスト ボックス 18">
            <a:extLst>
              <a:ext uri="{FF2B5EF4-FFF2-40B4-BE49-F238E27FC236}">
                <a16:creationId xmlns:a16="http://schemas.microsoft.com/office/drawing/2014/main" id="{5E5034EB-AE1D-48D3-ACF0-155FCC449B6B}"/>
              </a:ext>
            </a:extLst>
          </p:cNvPr>
          <p:cNvSpPr txBox="1">
            <a:spLocks noChangeArrowheads="1"/>
          </p:cNvSpPr>
          <p:nvPr/>
        </p:nvSpPr>
        <p:spPr bwMode="auto">
          <a:xfrm>
            <a:off x="1323445" y="1120247"/>
            <a:ext cx="4019021" cy="1384995"/>
          </a:xfrm>
          <a:prstGeom prst="rect">
            <a:avLst/>
          </a:prstGeom>
          <a:noFill/>
          <a:ln w="9525">
            <a:solidFill>
              <a:srgbClr val="0070C0"/>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spcBef>
                <a:spcPct val="0"/>
              </a:spcBef>
              <a:buFontTx/>
              <a:buNone/>
            </a:pPr>
            <a:r>
              <a:rPr lang="ja-JP" altLang="en-US" sz="1400" dirty="0"/>
              <a:t>ＢＣＰにはよく何を優先させるかということが書かれているが、これはあまり重要ではないと思う。</a:t>
            </a:r>
            <a:endParaRPr lang="en-US" altLang="ja-JP" sz="1400" dirty="0"/>
          </a:p>
          <a:p>
            <a:pPr>
              <a:spcBef>
                <a:spcPct val="0"/>
              </a:spcBef>
              <a:buFontTx/>
              <a:buNone/>
            </a:pPr>
            <a:r>
              <a:rPr lang="ja-JP" altLang="en-US" sz="1400" dirty="0"/>
              <a:t>入所は止められないし、訪問系でもサービスを止められない人がいる。</a:t>
            </a:r>
            <a:endParaRPr lang="en-US" altLang="ja-JP" sz="1400" dirty="0"/>
          </a:p>
          <a:p>
            <a:pPr>
              <a:spcBef>
                <a:spcPct val="0"/>
              </a:spcBef>
              <a:buFontTx/>
              <a:buNone/>
            </a:pPr>
            <a:r>
              <a:rPr lang="ja-JP" altLang="en-US" sz="1400" dirty="0"/>
              <a:t>１３ページの「３．緊急時の対応」が重要なので、こちらをおさえておけば記入は不要と思う。</a:t>
            </a:r>
          </a:p>
        </p:txBody>
      </p:sp>
      <p:sp>
        <p:nvSpPr>
          <p:cNvPr id="6" name="テキスト ボックス 18">
            <a:extLst>
              <a:ext uri="{FF2B5EF4-FFF2-40B4-BE49-F238E27FC236}">
                <a16:creationId xmlns:a16="http://schemas.microsoft.com/office/drawing/2014/main" id="{0AFB4899-B166-44D1-BDED-886E0C559DC7}"/>
              </a:ext>
            </a:extLst>
          </p:cNvPr>
          <p:cNvSpPr txBox="1">
            <a:spLocks noChangeArrowheads="1"/>
          </p:cNvSpPr>
          <p:nvPr/>
        </p:nvSpPr>
        <p:spPr bwMode="auto">
          <a:xfrm>
            <a:off x="1323445" y="4588997"/>
            <a:ext cx="4019021" cy="523220"/>
          </a:xfrm>
          <a:prstGeom prst="rect">
            <a:avLst/>
          </a:prstGeom>
          <a:noFill/>
          <a:ln w="9525">
            <a:solidFill>
              <a:srgbClr val="0070C0"/>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spcBef>
                <a:spcPct val="0"/>
              </a:spcBef>
              <a:buFontTx/>
              <a:buNone/>
            </a:pPr>
            <a:r>
              <a:rPr lang="ja-JP" altLang="en-US" sz="1400" dirty="0"/>
              <a:t>止められない事業の中で優先する事業については、現場で判断できるはず。これも記入は不要。</a:t>
            </a:r>
          </a:p>
        </p:txBody>
      </p:sp>
      <p:sp>
        <p:nvSpPr>
          <p:cNvPr id="7" name="矢印: 右 6">
            <a:extLst>
              <a:ext uri="{FF2B5EF4-FFF2-40B4-BE49-F238E27FC236}">
                <a16:creationId xmlns:a16="http://schemas.microsoft.com/office/drawing/2014/main" id="{4A782117-B359-4C60-8D9C-31B3FCDA10D1}"/>
              </a:ext>
            </a:extLst>
          </p:cNvPr>
          <p:cNvSpPr/>
          <p:nvPr/>
        </p:nvSpPr>
        <p:spPr>
          <a:xfrm>
            <a:off x="5580891" y="4742657"/>
            <a:ext cx="358775" cy="2159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
        <p:nvSpPr>
          <p:cNvPr id="8" name="矢印: 右 7">
            <a:extLst>
              <a:ext uri="{FF2B5EF4-FFF2-40B4-BE49-F238E27FC236}">
                <a16:creationId xmlns:a16="http://schemas.microsoft.com/office/drawing/2014/main" id="{7F732DA4-398D-4930-8984-95D48BDC9543}"/>
              </a:ext>
            </a:extLst>
          </p:cNvPr>
          <p:cNvSpPr/>
          <p:nvPr/>
        </p:nvSpPr>
        <p:spPr>
          <a:xfrm>
            <a:off x="5580890" y="1812744"/>
            <a:ext cx="358775" cy="2159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Tree>
    <p:extLst>
      <p:ext uri="{BB962C8B-B14F-4D97-AF65-F5344CB8AC3E}">
        <p14:creationId xmlns:p14="http://schemas.microsoft.com/office/powerpoint/2010/main" val="336867345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図 2">
            <a:extLst>
              <a:ext uri="{FF2B5EF4-FFF2-40B4-BE49-F238E27FC236}">
                <a16:creationId xmlns:a16="http://schemas.microsoft.com/office/drawing/2014/main" id="{2F9A4419-D497-4C7E-82D6-B2E1EC49339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046690" y="-228601"/>
            <a:ext cx="6679643" cy="9446000"/>
          </a:xfrm>
          <a:prstGeom prst="rect">
            <a:avLst/>
          </a:prstGeom>
        </p:spPr>
      </p:pic>
      <p:sp>
        <p:nvSpPr>
          <p:cNvPr id="4" name="テキスト ボックス 3">
            <a:extLst>
              <a:ext uri="{FF2B5EF4-FFF2-40B4-BE49-F238E27FC236}">
                <a16:creationId xmlns:a16="http://schemas.microsoft.com/office/drawing/2014/main" id="{3C9F9658-8B09-4A72-9912-E8AEC3D2487C}"/>
              </a:ext>
            </a:extLst>
          </p:cNvPr>
          <p:cNvSpPr txBox="1"/>
          <p:nvPr/>
        </p:nvSpPr>
        <p:spPr>
          <a:xfrm>
            <a:off x="739776" y="370973"/>
            <a:ext cx="2359023" cy="369332"/>
          </a:xfrm>
          <a:prstGeom prst="rect">
            <a:avLst/>
          </a:prstGeom>
          <a:solidFill>
            <a:schemeClr val="accent4">
              <a:lumMod val="40000"/>
              <a:lumOff val="60000"/>
            </a:schemeClr>
          </a:solidFill>
        </p:spPr>
        <p:txBody>
          <a:bodyPr wrap="square">
            <a:spAutoFit/>
          </a:bodyPr>
          <a:lstStyle/>
          <a:p>
            <a:pPr>
              <a:defRPr/>
            </a:pPr>
            <a:r>
              <a:rPr lang="ja-JP" altLang="en-US" dirty="0"/>
              <a:t>研修・訓練の実施等</a:t>
            </a:r>
          </a:p>
        </p:txBody>
      </p:sp>
      <p:sp>
        <p:nvSpPr>
          <p:cNvPr id="5" name="矢印: 右 4">
            <a:extLst>
              <a:ext uri="{FF2B5EF4-FFF2-40B4-BE49-F238E27FC236}">
                <a16:creationId xmlns:a16="http://schemas.microsoft.com/office/drawing/2014/main" id="{5910E3C3-8D65-4D66-927E-7ECBC079AD92}"/>
              </a:ext>
            </a:extLst>
          </p:cNvPr>
          <p:cNvSpPr/>
          <p:nvPr/>
        </p:nvSpPr>
        <p:spPr>
          <a:xfrm>
            <a:off x="5152693" y="1749244"/>
            <a:ext cx="358775" cy="2159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
        <p:nvSpPr>
          <p:cNvPr id="6" name="矢印: 右 5">
            <a:extLst>
              <a:ext uri="{FF2B5EF4-FFF2-40B4-BE49-F238E27FC236}">
                <a16:creationId xmlns:a16="http://schemas.microsoft.com/office/drawing/2014/main" id="{DA245BCE-B8E3-4952-B878-15DD7A51153A}"/>
              </a:ext>
            </a:extLst>
          </p:cNvPr>
          <p:cNvSpPr/>
          <p:nvPr/>
        </p:nvSpPr>
        <p:spPr>
          <a:xfrm rot="2454101">
            <a:off x="5152692" y="3734678"/>
            <a:ext cx="358775" cy="2159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
        <p:nvSpPr>
          <p:cNvPr id="7" name="テキスト ボックス 18">
            <a:extLst>
              <a:ext uri="{FF2B5EF4-FFF2-40B4-BE49-F238E27FC236}">
                <a16:creationId xmlns:a16="http://schemas.microsoft.com/office/drawing/2014/main" id="{BB1A9C1B-20C9-401B-A7F0-5EE9D4ADA295}"/>
              </a:ext>
            </a:extLst>
          </p:cNvPr>
          <p:cNvSpPr txBox="1">
            <a:spLocks noChangeArrowheads="1"/>
          </p:cNvSpPr>
          <p:nvPr/>
        </p:nvSpPr>
        <p:spPr bwMode="auto">
          <a:xfrm>
            <a:off x="1169931" y="2060923"/>
            <a:ext cx="3156536" cy="738664"/>
          </a:xfrm>
          <a:prstGeom prst="rect">
            <a:avLst/>
          </a:prstGeom>
          <a:noFill/>
          <a:ln w="9525">
            <a:solidFill>
              <a:srgbClr val="00B050"/>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spcBef>
                <a:spcPct val="0"/>
              </a:spcBef>
              <a:buFontTx/>
              <a:buNone/>
            </a:pPr>
            <a:r>
              <a:rPr lang="ja-JP" altLang="en-US" sz="1400" dirty="0"/>
              <a:t>①研修・訓練の実施、②ＢＣＰの検証・見直しも「年に１度実施する」くらいのざっくりした書き方で大丈夫。</a:t>
            </a:r>
            <a:endParaRPr lang="en-US" altLang="ja-JP" sz="1400" dirty="0"/>
          </a:p>
        </p:txBody>
      </p:sp>
    </p:spTree>
    <p:extLst>
      <p:ext uri="{BB962C8B-B14F-4D97-AF65-F5344CB8AC3E}">
        <p14:creationId xmlns:p14="http://schemas.microsoft.com/office/powerpoint/2010/main" val="273657300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図 2">
            <a:extLst>
              <a:ext uri="{FF2B5EF4-FFF2-40B4-BE49-F238E27FC236}">
                <a16:creationId xmlns:a16="http://schemas.microsoft.com/office/drawing/2014/main" id="{8DAEE256-6AF8-414E-9EDF-D677D5AEA2C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8558" y="304800"/>
            <a:ext cx="5101024" cy="7213600"/>
          </a:xfrm>
          <a:prstGeom prst="rect">
            <a:avLst/>
          </a:prstGeom>
        </p:spPr>
      </p:pic>
      <p:sp>
        <p:nvSpPr>
          <p:cNvPr id="4" name="テキスト ボックス 3">
            <a:extLst>
              <a:ext uri="{FF2B5EF4-FFF2-40B4-BE49-F238E27FC236}">
                <a16:creationId xmlns:a16="http://schemas.microsoft.com/office/drawing/2014/main" id="{EF26B101-9C84-4C8B-B25A-43B6C4E0FEF0}"/>
              </a:ext>
            </a:extLst>
          </p:cNvPr>
          <p:cNvSpPr txBox="1"/>
          <p:nvPr/>
        </p:nvSpPr>
        <p:spPr>
          <a:xfrm>
            <a:off x="739776" y="370973"/>
            <a:ext cx="2359023" cy="369332"/>
          </a:xfrm>
          <a:prstGeom prst="rect">
            <a:avLst/>
          </a:prstGeom>
          <a:solidFill>
            <a:schemeClr val="accent4">
              <a:lumMod val="40000"/>
              <a:lumOff val="60000"/>
            </a:schemeClr>
          </a:solidFill>
        </p:spPr>
        <p:txBody>
          <a:bodyPr wrap="square">
            <a:spAutoFit/>
          </a:bodyPr>
          <a:lstStyle/>
          <a:p>
            <a:pPr>
              <a:defRPr/>
            </a:pPr>
            <a:r>
              <a:rPr lang="ja-JP" altLang="en-US" dirty="0"/>
              <a:t>２．平常時の対応</a:t>
            </a:r>
          </a:p>
        </p:txBody>
      </p:sp>
      <p:pic>
        <p:nvPicPr>
          <p:cNvPr id="5" name="図 4">
            <a:extLst>
              <a:ext uri="{FF2B5EF4-FFF2-40B4-BE49-F238E27FC236}">
                <a16:creationId xmlns:a16="http://schemas.microsoft.com/office/drawing/2014/main" id="{CE9C2957-2587-4536-8AF4-11C47C95B5D9}"/>
              </a:ext>
            </a:extLst>
          </p:cNvPr>
          <p:cNvPicPr>
            <a:picLocks noChangeAspect="1"/>
          </p:cNvPicPr>
          <p:nvPr/>
        </p:nvPicPr>
        <p:blipFill>
          <a:blip r:embed="rId3"/>
          <a:stretch>
            <a:fillRect/>
          </a:stretch>
        </p:blipFill>
        <p:spPr>
          <a:xfrm>
            <a:off x="7298267" y="657140"/>
            <a:ext cx="3640757" cy="5921460"/>
          </a:xfrm>
          <a:prstGeom prst="rect">
            <a:avLst/>
          </a:prstGeom>
        </p:spPr>
      </p:pic>
      <p:sp>
        <p:nvSpPr>
          <p:cNvPr id="2" name="矢印: 右 1">
            <a:extLst>
              <a:ext uri="{FF2B5EF4-FFF2-40B4-BE49-F238E27FC236}">
                <a16:creationId xmlns:a16="http://schemas.microsoft.com/office/drawing/2014/main" id="{F55C346A-87E4-4B91-B1A4-F371C4162CE9}"/>
              </a:ext>
            </a:extLst>
          </p:cNvPr>
          <p:cNvSpPr/>
          <p:nvPr/>
        </p:nvSpPr>
        <p:spPr>
          <a:xfrm>
            <a:off x="4648200" y="1540933"/>
            <a:ext cx="2159000" cy="24553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 name="テキスト ボックス 18">
            <a:extLst>
              <a:ext uri="{FF2B5EF4-FFF2-40B4-BE49-F238E27FC236}">
                <a16:creationId xmlns:a16="http://schemas.microsoft.com/office/drawing/2014/main" id="{AB66FFA7-FDC3-44F7-BF39-F9493C1D5B12}"/>
              </a:ext>
            </a:extLst>
          </p:cNvPr>
          <p:cNvSpPr txBox="1">
            <a:spLocks noChangeArrowheads="1"/>
          </p:cNvSpPr>
          <p:nvPr/>
        </p:nvSpPr>
        <p:spPr bwMode="auto">
          <a:xfrm>
            <a:off x="4739523" y="2283935"/>
            <a:ext cx="2253944" cy="2677656"/>
          </a:xfrm>
          <a:prstGeom prst="rect">
            <a:avLst/>
          </a:prstGeom>
          <a:noFill/>
          <a:ln w="9525">
            <a:solidFill>
              <a:srgbClr val="00B050"/>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spcBef>
                <a:spcPct val="0"/>
              </a:spcBef>
              <a:buFontTx/>
              <a:buNone/>
            </a:pPr>
            <a:r>
              <a:rPr lang="ja-JP" altLang="en-US" sz="1400" dirty="0"/>
              <a:t>（１）建物・設備の安全対策については、ゆめ風基金で</a:t>
            </a:r>
            <a:r>
              <a:rPr lang="ja-JP" altLang="en-US" sz="1400" dirty="0" err="1"/>
              <a:t>準した</a:t>
            </a:r>
            <a:r>
              <a:rPr lang="ja-JP" altLang="en-US" sz="1400" dirty="0"/>
              <a:t>事業所として災害時必要な準備対策一覧で代用する。</a:t>
            </a:r>
            <a:endParaRPr lang="en-US" altLang="ja-JP" sz="1400" dirty="0"/>
          </a:p>
          <a:p>
            <a:pPr>
              <a:spcBef>
                <a:spcPct val="0"/>
              </a:spcBef>
              <a:buFontTx/>
              <a:buNone/>
            </a:pPr>
            <a:r>
              <a:rPr lang="ja-JP" altLang="en-US" sz="1400" dirty="0"/>
              <a:t>右表はゆめ風基金ホームページにあります。</a:t>
            </a:r>
            <a:endParaRPr lang="en-US" altLang="ja-JP" sz="1400" dirty="0"/>
          </a:p>
          <a:p>
            <a:pPr>
              <a:spcBef>
                <a:spcPct val="0"/>
              </a:spcBef>
              <a:buFontTx/>
              <a:buNone/>
            </a:pPr>
            <a:r>
              <a:rPr lang="en-US" altLang="ja-JP" sz="1400" dirty="0">
                <a:hlinkClick r:id="rId4"/>
              </a:rPr>
              <a:t>https://yumekazek.com/bousai/besshi1.pdf</a:t>
            </a:r>
            <a:endParaRPr lang="en-US" altLang="ja-JP" sz="1400" dirty="0"/>
          </a:p>
          <a:p>
            <a:pPr>
              <a:spcBef>
                <a:spcPct val="0"/>
              </a:spcBef>
              <a:buFontTx/>
              <a:buNone/>
            </a:pPr>
            <a:r>
              <a:rPr lang="ja-JP" altLang="en-US" sz="1400" dirty="0"/>
              <a:t>エクセル表は</a:t>
            </a:r>
            <a:endParaRPr lang="en-US" altLang="ja-JP" sz="1400" dirty="0"/>
          </a:p>
          <a:p>
            <a:pPr>
              <a:spcBef>
                <a:spcPct val="0"/>
              </a:spcBef>
              <a:buFontTx/>
              <a:buNone/>
            </a:pPr>
            <a:r>
              <a:rPr lang="en-US" altLang="ja-JP" sz="1400" dirty="0"/>
              <a:t>https://yumekazek.com/bousai/doc/bessi.xlsx</a:t>
            </a:r>
          </a:p>
        </p:txBody>
      </p:sp>
      <p:sp>
        <p:nvSpPr>
          <p:cNvPr id="7" name="正方形/長方形 6">
            <a:extLst>
              <a:ext uri="{FF2B5EF4-FFF2-40B4-BE49-F238E27FC236}">
                <a16:creationId xmlns:a16="http://schemas.microsoft.com/office/drawing/2014/main" id="{F6B41ED6-33A0-4089-AF1A-888FFB138CD3}"/>
              </a:ext>
            </a:extLst>
          </p:cNvPr>
          <p:cNvSpPr/>
          <p:nvPr/>
        </p:nvSpPr>
        <p:spPr>
          <a:xfrm>
            <a:off x="2707344" y="6041072"/>
            <a:ext cx="4590923" cy="646331"/>
          </a:xfrm>
          <a:prstGeom prst="rect">
            <a:avLst/>
          </a:prstGeom>
        </p:spPr>
        <p:txBody>
          <a:bodyPr wrap="square">
            <a:spAutoFit/>
          </a:bodyPr>
          <a:lstStyle/>
          <a:p>
            <a:r>
              <a:rPr lang="ja-JP" altLang="en-US" dirty="0"/>
              <a:t>詳しい説明については下記を参照</a:t>
            </a:r>
            <a:endParaRPr lang="en-US" altLang="ja-JP" dirty="0"/>
          </a:p>
          <a:p>
            <a:r>
              <a:rPr lang="en-US" altLang="ja-JP" dirty="0"/>
              <a:t>https://yumekazek.com/bousai/bcp.html</a:t>
            </a:r>
            <a:endParaRPr lang="ja-JP" altLang="en-US" dirty="0"/>
          </a:p>
        </p:txBody>
      </p:sp>
    </p:spTree>
    <p:extLst>
      <p:ext uri="{BB962C8B-B14F-4D97-AF65-F5344CB8AC3E}">
        <p14:creationId xmlns:p14="http://schemas.microsoft.com/office/powerpoint/2010/main" val="354037393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図 2">
            <a:extLst>
              <a:ext uri="{FF2B5EF4-FFF2-40B4-BE49-F238E27FC236}">
                <a16:creationId xmlns:a16="http://schemas.microsoft.com/office/drawing/2014/main" id="{6B0108C5-EB7F-4A4E-AEDE-4ACBBF45E6C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782734" y="87126"/>
            <a:ext cx="6200915" cy="8769008"/>
          </a:xfrm>
          <a:prstGeom prst="rect">
            <a:avLst/>
          </a:prstGeom>
        </p:spPr>
      </p:pic>
      <p:sp>
        <p:nvSpPr>
          <p:cNvPr id="4" name="テキスト ボックス 3">
            <a:extLst>
              <a:ext uri="{FF2B5EF4-FFF2-40B4-BE49-F238E27FC236}">
                <a16:creationId xmlns:a16="http://schemas.microsoft.com/office/drawing/2014/main" id="{F8B46D68-FCE6-4DD2-A7C7-8133F7053962}"/>
              </a:ext>
            </a:extLst>
          </p:cNvPr>
          <p:cNvSpPr txBox="1"/>
          <p:nvPr/>
        </p:nvSpPr>
        <p:spPr>
          <a:xfrm>
            <a:off x="739776" y="370973"/>
            <a:ext cx="2807757" cy="369332"/>
          </a:xfrm>
          <a:prstGeom prst="rect">
            <a:avLst/>
          </a:prstGeom>
          <a:solidFill>
            <a:schemeClr val="accent4">
              <a:lumMod val="40000"/>
              <a:lumOff val="60000"/>
            </a:schemeClr>
          </a:solidFill>
        </p:spPr>
        <p:txBody>
          <a:bodyPr wrap="square">
            <a:spAutoFit/>
          </a:bodyPr>
          <a:lstStyle/>
          <a:p>
            <a:pPr>
              <a:defRPr/>
            </a:pPr>
            <a:r>
              <a:rPr lang="ja-JP" altLang="en-US" dirty="0"/>
              <a:t>③水害対策等について</a:t>
            </a:r>
          </a:p>
        </p:txBody>
      </p:sp>
      <p:sp>
        <p:nvSpPr>
          <p:cNvPr id="5" name="矢印: 右 4">
            <a:extLst>
              <a:ext uri="{FF2B5EF4-FFF2-40B4-BE49-F238E27FC236}">
                <a16:creationId xmlns:a16="http://schemas.microsoft.com/office/drawing/2014/main" id="{78948355-A40D-4B77-963D-625B13BEC6AB}"/>
              </a:ext>
            </a:extLst>
          </p:cNvPr>
          <p:cNvSpPr/>
          <p:nvPr/>
        </p:nvSpPr>
        <p:spPr>
          <a:xfrm>
            <a:off x="5603346" y="1571444"/>
            <a:ext cx="358775" cy="2159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
        <p:nvSpPr>
          <p:cNvPr id="6" name="テキスト ボックス 18">
            <a:extLst>
              <a:ext uri="{FF2B5EF4-FFF2-40B4-BE49-F238E27FC236}">
                <a16:creationId xmlns:a16="http://schemas.microsoft.com/office/drawing/2014/main" id="{69DF0119-08C9-4BA8-8F21-B2DFEA504912}"/>
              </a:ext>
            </a:extLst>
          </p:cNvPr>
          <p:cNvSpPr txBox="1">
            <a:spLocks noChangeArrowheads="1"/>
          </p:cNvSpPr>
          <p:nvPr/>
        </p:nvSpPr>
        <p:spPr bwMode="auto">
          <a:xfrm>
            <a:off x="1220730" y="1310062"/>
            <a:ext cx="4113269" cy="1600438"/>
          </a:xfrm>
          <a:prstGeom prst="rect">
            <a:avLst/>
          </a:prstGeom>
          <a:noFill/>
          <a:ln w="9525">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spcBef>
                <a:spcPct val="0"/>
              </a:spcBef>
              <a:buFontTx/>
              <a:buNone/>
            </a:pPr>
            <a:r>
              <a:rPr lang="ja-JP" altLang="en-US" sz="1400" dirty="0"/>
              <a:t>水害対策はハザードマップを見て避難が必要であれば、避難先を明示。</a:t>
            </a:r>
            <a:endParaRPr lang="en-US" altLang="ja-JP" sz="1400" dirty="0"/>
          </a:p>
          <a:p>
            <a:pPr>
              <a:spcBef>
                <a:spcPct val="0"/>
              </a:spcBef>
              <a:buFontTx/>
              <a:buNone/>
            </a:pPr>
            <a:r>
              <a:rPr lang="ja-JP" altLang="en-US" sz="1400" dirty="0"/>
              <a:t>また重要書類やパソコン等の避難先も考える。</a:t>
            </a:r>
            <a:endParaRPr lang="en-US" altLang="ja-JP" sz="1400" dirty="0"/>
          </a:p>
          <a:p>
            <a:pPr>
              <a:spcBef>
                <a:spcPct val="0"/>
              </a:spcBef>
              <a:buFontTx/>
              <a:buNone/>
            </a:pPr>
            <a:r>
              <a:rPr lang="ja-JP" altLang="en-US" sz="1400" dirty="0"/>
              <a:t>車両についても事前避難が重要。</a:t>
            </a:r>
            <a:endParaRPr lang="en-US" altLang="ja-JP" sz="1400" dirty="0"/>
          </a:p>
          <a:p>
            <a:pPr>
              <a:spcBef>
                <a:spcPct val="0"/>
              </a:spcBef>
              <a:buFontTx/>
              <a:buNone/>
            </a:pPr>
            <a:endParaRPr lang="en-US" altLang="ja-JP" sz="1400" dirty="0"/>
          </a:p>
          <a:p>
            <a:pPr>
              <a:spcBef>
                <a:spcPct val="0"/>
              </a:spcBef>
              <a:buFontTx/>
              <a:buNone/>
            </a:pPr>
            <a:r>
              <a:rPr lang="ja-JP" altLang="en-US" sz="1400" dirty="0"/>
              <a:t>重要書類についてはクラウドサービスを利用した保管も検討材料の一つに！</a:t>
            </a:r>
            <a:endParaRPr lang="en-US" altLang="ja-JP" sz="1400" dirty="0"/>
          </a:p>
        </p:txBody>
      </p:sp>
      <p:sp>
        <p:nvSpPr>
          <p:cNvPr id="2" name="テキスト ボックス 1">
            <a:extLst>
              <a:ext uri="{FF2B5EF4-FFF2-40B4-BE49-F238E27FC236}">
                <a16:creationId xmlns:a16="http://schemas.microsoft.com/office/drawing/2014/main" id="{75127F4F-EA16-40C8-80C1-D66ACD42AE30}"/>
              </a:ext>
            </a:extLst>
          </p:cNvPr>
          <p:cNvSpPr txBox="1"/>
          <p:nvPr/>
        </p:nvSpPr>
        <p:spPr>
          <a:xfrm>
            <a:off x="1445097" y="4368800"/>
            <a:ext cx="4113269" cy="646331"/>
          </a:xfrm>
          <a:prstGeom prst="rect">
            <a:avLst/>
          </a:prstGeom>
          <a:noFill/>
        </p:spPr>
        <p:txBody>
          <a:bodyPr wrap="square" rtlCol="0">
            <a:spAutoFit/>
          </a:bodyPr>
          <a:lstStyle/>
          <a:p>
            <a:r>
              <a:rPr kumimoji="1" lang="ja-JP" altLang="en-US" dirty="0"/>
              <a:t>電気、ガス等が止まった場合については次のスライドに！</a:t>
            </a:r>
          </a:p>
        </p:txBody>
      </p:sp>
    </p:spTree>
    <p:extLst>
      <p:ext uri="{BB962C8B-B14F-4D97-AF65-F5344CB8AC3E}">
        <p14:creationId xmlns:p14="http://schemas.microsoft.com/office/powerpoint/2010/main" val="236032481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図 2">
            <a:extLst>
              <a:ext uri="{FF2B5EF4-FFF2-40B4-BE49-F238E27FC236}">
                <a16:creationId xmlns:a16="http://schemas.microsoft.com/office/drawing/2014/main" id="{EEB5F44C-CEAD-4EF3-882B-189F6906675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563533" y="1090136"/>
            <a:ext cx="4126582" cy="5835595"/>
          </a:xfrm>
          <a:prstGeom prst="rect">
            <a:avLst/>
          </a:prstGeom>
        </p:spPr>
      </p:pic>
      <p:pic>
        <p:nvPicPr>
          <p:cNvPr id="4" name="図 3">
            <a:extLst>
              <a:ext uri="{FF2B5EF4-FFF2-40B4-BE49-F238E27FC236}">
                <a16:creationId xmlns:a16="http://schemas.microsoft.com/office/drawing/2014/main" id="{2EC2570A-DB87-4F94-BA6C-18B68865F48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867372" y="1090137"/>
            <a:ext cx="4126582" cy="5835595"/>
          </a:xfrm>
          <a:prstGeom prst="rect">
            <a:avLst/>
          </a:prstGeom>
        </p:spPr>
      </p:pic>
      <p:sp>
        <p:nvSpPr>
          <p:cNvPr id="5" name="テキスト ボックス 4">
            <a:extLst>
              <a:ext uri="{FF2B5EF4-FFF2-40B4-BE49-F238E27FC236}">
                <a16:creationId xmlns:a16="http://schemas.microsoft.com/office/drawing/2014/main" id="{B950155E-3B7F-42E6-8C78-B024727403A9}"/>
              </a:ext>
            </a:extLst>
          </p:cNvPr>
          <p:cNvSpPr txBox="1"/>
          <p:nvPr/>
        </p:nvSpPr>
        <p:spPr>
          <a:xfrm>
            <a:off x="443443" y="396373"/>
            <a:ext cx="4280957" cy="369332"/>
          </a:xfrm>
          <a:prstGeom prst="rect">
            <a:avLst/>
          </a:prstGeom>
          <a:solidFill>
            <a:schemeClr val="accent4">
              <a:lumMod val="40000"/>
              <a:lumOff val="60000"/>
            </a:schemeClr>
          </a:solidFill>
        </p:spPr>
        <p:txBody>
          <a:bodyPr wrap="square">
            <a:spAutoFit/>
          </a:bodyPr>
          <a:lstStyle/>
          <a:p>
            <a:pPr>
              <a:defRPr/>
            </a:pPr>
            <a:r>
              <a:rPr lang="ja-JP" altLang="en-US" dirty="0"/>
              <a:t>電気等が止まった場合の対応について</a:t>
            </a:r>
          </a:p>
        </p:txBody>
      </p:sp>
      <p:sp>
        <p:nvSpPr>
          <p:cNvPr id="6" name="テキスト ボックス 18">
            <a:extLst>
              <a:ext uri="{FF2B5EF4-FFF2-40B4-BE49-F238E27FC236}">
                <a16:creationId xmlns:a16="http://schemas.microsoft.com/office/drawing/2014/main" id="{46D435F4-65D1-4E81-B364-4D9E73F3C727}"/>
              </a:ext>
            </a:extLst>
          </p:cNvPr>
          <p:cNvSpPr txBox="1">
            <a:spLocks noChangeArrowheads="1"/>
          </p:cNvSpPr>
          <p:nvPr/>
        </p:nvSpPr>
        <p:spPr bwMode="auto">
          <a:xfrm>
            <a:off x="1344388" y="1330277"/>
            <a:ext cx="2719611" cy="3108543"/>
          </a:xfrm>
          <a:prstGeom prst="rect">
            <a:avLst/>
          </a:prstGeom>
          <a:noFill/>
          <a:ln w="9525">
            <a:solidFill>
              <a:srgbClr val="00B050"/>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spcBef>
                <a:spcPct val="0"/>
              </a:spcBef>
              <a:buFontTx/>
              <a:buNone/>
            </a:pPr>
            <a:r>
              <a:rPr lang="ja-JP" altLang="en-US" sz="1400" dirty="0"/>
              <a:t>電気・水道・ガスが停止した場合の措置は、この形式にこだわらず、どうするかを事前に話し合い、準備しておくこと。</a:t>
            </a:r>
            <a:endParaRPr lang="en-US" altLang="ja-JP" sz="1400" dirty="0"/>
          </a:p>
          <a:p>
            <a:pPr>
              <a:spcBef>
                <a:spcPct val="0"/>
              </a:spcBef>
              <a:buFontTx/>
              <a:buNone/>
            </a:pPr>
            <a:r>
              <a:rPr lang="ja-JP" altLang="en-US" sz="1400" dirty="0"/>
              <a:t>みんなの良く見えるところに張り紙をしておくのでもよい。</a:t>
            </a:r>
            <a:endParaRPr lang="en-US" altLang="ja-JP" sz="1400" dirty="0"/>
          </a:p>
          <a:p>
            <a:pPr>
              <a:spcBef>
                <a:spcPct val="0"/>
              </a:spcBef>
              <a:buFontTx/>
              <a:buNone/>
            </a:pPr>
            <a:endParaRPr lang="en-US" altLang="ja-JP" sz="1400" dirty="0"/>
          </a:p>
          <a:p>
            <a:pPr>
              <a:spcBef>
                <a:spcPct val="0"/>
              </a:spcBef>
              <a:buFontTx/>
              <a:buNone/>
            </a:pPr>
            <a:r>
              <a:rPr lang="ja-JP" altLang="en-US" sz="1400" dirty="0"/>
              <a:t>通信がマヒした場合は、はっきり言えば準備のしようがない。</a:t>
            </a:r>
            <a:endParaRPr lang="en-US" altLang="ja-JP" sz="1400" dirty="0"/>
          </a:p>
          <a:p>
            <a:pPr>
              <a:spcBef>
                <a:spcPct val="0"/>
              </a:spcBef>
              <a:buFontTx/>
              <a:buNone/>
            </a:pPr>
            <a:r>
              <a:rPr lang="ja-JP" altLang="en-US" sz="1400" dirty="0"/>
              <a:t>ただ回復を待つのみ。</a:t>
            </a:r>
            <a:endParaRPr lang="en-US" altLang="ja-JP" sz="1400" dirty="0"/>
          </a:p>
          <a:p>
            <a:pPr>
              <a:spcBef>
                <a:spcPct val="0"/>
              </a:spcBef>
              <a:buFontTx/>
              <a:buNone/>
            </a:pPr>
            <a:r>
              <a:rPr lang="ja-JP" altLang="en-US" sz="1400" dirty="0"/>
              <a:t>ただ情報収集については基地局が稼働している地域まで移動し、通信可能エリアまで行けば、情報はとれる。</a:t>
            </a:r>
            <a:endParaRPr lang="en-US" altLang="ja-JP" sz="1400" dirty="0"/>
          </a:p>
        </p:txBody>
      </p:sp>
    </p:spTree>
    <p:extLst>
      <p:ext uri="{BB962C8B-B14F-4D97-AF65-F5344CB8AC3E}">
        <p14:creationId xmlns:p14="http://schemas.microsoft.com/office/powerpoint/2010/main" val="208871387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図 2">
            <a:extLst>
              <a:ext uri="{FF2B5EF4-FFF2-40B4-BE49-F238E27FC236}">
                <a16:creationId xmlns:a16="http://schemas.microsoft.com/office/drawing/2014/main" id="{03B031BE-B6A4-4485-ACD0-6A28FA5F154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468535" y="-305844"/>
            <a:ext cx="5371182" cy="7595643"/>
          </a:xfrm>
          <a:prstGeom prst="rect">
            <a:avLst/>
          </a:prstGeom>
        </p:spPr>
      </p:pic>
      <p:sp>
        <p:nvSpPr>
          <p:cNvPr id="4" name="テキスト ボックス 3">
            <a:extLst>
              <a:ext uri="{FF2B5EF4-FFF2-40B4-BE49-F238E27FC236}">
                <a16:creationId xmlns:a16="http://schemas.microsoft.com/office/drawing/2014/main" id="{B9F5937D-53C9-4D54-BECD-C21D7E89E180}"/>
              </a:ext>
            </a:extLst>
          </p:cNvPr>
          <p:cNvSpPr txBox="1"/>
          <p:nvPr/>
        </p:nvSpPr>
        <p:spPr>
          <a:xfrm>
            <a:off x="443443" y="396373"/>
            <a:ext cx="4280957" cy="369332"/>
          </a:xfrm>
          <a:prstGeom prst="rect">
            <a:avLst/>
          </a:prstGeom>
          <a:solidFill>
            <a:schemeClr val="accent4">
              <a:lumMod val="40000"/>
              <a:lumOff val="60000"/>
            </a:schemeClr>
          </a:solidFill>
        </p:spPr>
        <p:txBody>
          <a:bodyPr wrap="square">
            <a:spAutoFit/>
          </a:bodyPr>
          <a:lstStyle/>
          <a:p>
            <a:pPr>
              <a:defRPr/>
            </a:pPr>
            <a:r>
              <a:rPr lang="ja-JP" altLang="en-US" dirty="0"/>
              <a:t>衛生面（トイレ等）の対策</a:t>
            </a:r>
          </a:p>
        </p:txBody>
      </p:sp>
      <p:sp>
        <p:nvSpPr>
          <p:cNvPr id="5" name="テキスト ボックス 18">
            <a:extLst>
              <a:ext uri="{FF2B5EF4-FFF2-40B4-BE49-F238E27FC236}">
                <a16:creationId xmlns:a16="http://schemas.microsoft.com/office/drawing/2014/main" id="{45DCBE1B-3230-4CF0-802E-C3BF6258F544}"/>
              </a:ext>
            </a:extLst>
          </p:cNvPr>
          <p:cNvSpPr txBox="1">
            <a:spLocks noChangeArrowheads="1"/>
          </p:cNvSpPr>
          <p:nvPr/>
        </p:nvSpPr>
        <p:spPr bwMode="auto">
          <a:xfrm>
            <a:off x="1344388" y="1330277"/>
            <a:ext cx="4449922" cy="1600438"/>
          </a:xfrm>
          <a:prstGeom prst="rect">
            <a:avLst/>
          </a:prstGeom>
          <a:noFill/>
          <a:ln w="9525">
            <a:solidFill>
              <a:srgbClr val="00B050"/>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spcBef>
                <a:spcPct val="0"/>
              </a:spcBef>
              <a:buFontTx/>
              <a:buNone/>
            </a:pPr>
            <a:r>
              <a:rPr lang="ja-JP" altLang="en-US" sz="1400" dirty="0"/>
              <a:t>トイレ対策を利用者、職員別にする意味が不明。</a:t>
            </a:r>
            <a:endParaRPr lang="en-US" altLang="ja-JP" sz="1400" dirty="0"/>
          </a:p>
          <a:p>
            <a:pPr>
              <a:spcBef>
                <a:spcPct val="0"/>
              </a:spcBef>
              <a:buFontTx/>
              <a:buNone/>
            </a:pPr>
            <a:r>
              <a:rPr lang="ja-JP" altLang="en-US" sz="1400" dirty="0"/>
              <a:t>ビニールのゴミ袋とトイレ凝固剤 （災害非常用 ）の準備で大丈夫。</a:t>
            </a:r>
            <a:endParaRPr lang="en-US" altLang="ja-JP" sz="1400" dirty="0"/>
          </a:p>
          <a:p>
            <a:pPr>
              <a:spcBef>
                <a:spcPct val="0"/>
              </a:spcBef>
              <a:buFontTx/>
              <a:buNone/>
            </a:pPr>
            <a:r>
              <a:rPr lang="ja-JP" altLang="en-US" sz="1400" dirty="0"/>
              <a:t>廃棄も一般ごみとして廃棄できる。</a:t>
            </a:r>
            <a:endParaRPr lang="en-US" altLang="ja-JP" sz="1400" dirty="0"/>
          </a:p>
          <a:p>
            <a:pPr>
              <a:spcBef>
                <a:spcPct val="0"/>
              </a:spcBef>
              <a:buFontTx/>
              <a:buNone/>
            </a:pPr>
            <a:endParaRPr lang="en-US" altLang="ja-JP" sz="1400" dirty="0"/>
          </a:p>
          <a:p>
            <a:pPr>
              <a:spcBef>
                <a:spcPct val="0"/>
              </a:spcBef>
              <a:buFontTx/>
              <a:buNone/>
            </a:pPr>
            <a:r>
              <a:rPr lang="ja-JP" altLang="en-US" sz="1400" dirty="0"/>
              <a:t>（参考：トイレ凝固剤は１００回分４千円程度である。１０年保存）</a:t>
            </a:r>
            <a:endParaRPr lang="en-US" altLang="ja-JP" sz="1400" dirty="0"/>
          </a:p>
        </p:txBody>
      </p:sp>
    </p:spTree>
    <p:extLst>
      <p:ext uri="{BB962C8B-B14F-4D97-AF65-F5344CB8AC3E}">
        <p14:creationId xmlns:p14="http://schemas.microsoft.com/office/powerpoint/2010/main" val="154243954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図 2">
            <a:extLst>
              <a:ext uri="{FF2B5EF4-FFF2-40B4-BE49-F238E27FC236}">
                <a16:creationId xmlns:a16="http://schemas.microsoft.com/office/drawing/2014/main" id="{6C4CE424-4E69-49EC-97B2-D79F84A169E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33" y="548169"/>
            <a:ext cx="4461933" cy="6309831"/>
          </a:xfrm>
          <a:prstGeom prst="rect">
            <a:avLst/>
          </a:prstGeom>
        </p:spPr>
      </p:pic>
      <p:sp>
        <p:nvSpPr>
          <p:cNvPr id="4" name="テキスト ボックス 3">
            <a:extLst>
              <a:ext uri="{FF2B5EF4-FFF2-40B4-BE49-F238E27FC236}">
                <a16:creationId xmlns:a16="http://schemas.microsoft.com/office/drawing/2014/main" id="{C750B85C-1AF4-45BB-9BF4-634D43B5A832}"/>
              </a:ext>
            </a:extLst>
          </p:cNvPr>
          <p:cNvSpPr txBox="1"/>
          <p:nvPr/>
        </p:nvSpPr>
        <p:spPr>
          <a:xfrm>
            <a:off x="443443" y="396373"/>
            <a:ext cx="1893357" cy="369332"/>
          </a:xfrm>
          <a:prstGeom prst="rect">
            <a:avLst/>
          </a:prstGeom>
          <a:solidFill>
            <a:schemeClr val="accent4">
              <a:lumMod val="40000"/>
              <a:lumOff val="60000"/>
            </a:schemeClr>
          </a:solidFill>
        </p:spPr>
        <p:txBody>
          <a:bodyPr wrap="square">
            <a:spAutoFit/>
          </a:bodyPr>
          <a:lstStyle/>
          <a:p>
            <a:pPr>
              <a:defRPr/>
            </a:pPr>
            <a:r>
              <a:rPr lang="ja-JP" altLang="en-US" dirty="0"/>
              <a:t>備蓄品について</a:t>
            </a:r>
          </a:p>
        </p:txBody>
      </p:sp>
      <p:graphicFrame>
        <p:nvGraphicFramePr>
          <p:cNvPr id="2" name="オブジェクト 1">
            <a:extLst>
              <a:ext uri="{FF2B5EF4-FFF2-40B4-BE49-F238E27FC236}">
                <a16:creationId xmlns:a16="http://schemas.microsoft.com/office/drawing/2014/main" id="{80ADFB8D-7829-4AD5-8C37-C840ED5934A6}"/>
              </a:ext>
            </a:extLst>
          </p:cNvPr>
          <p:cNvGraphicFramePr>
            <a:graphicFrameLocks noChangeAspect="1"/>
          </p:cNvGraphicFramePr>
          <p:nvPr>
            <p:extLst>
              <p:ext uri="{D42A27DB-BD31-4B8C-83A1-F6EECF244321}">
                <p14:modId xmlns:p14="http://schemas.microsoft.com/office/powerpoint/2010/main" val="1079577967"/>
              </p:ext>
            </p:extLst>
          </p:nvPr>
        </p:nvGraphicFramePr>
        <p:xfrm>
          <a:off x="7842250" y="1176338"/>
          <a:ext cx="3516313" cy="5418137"/>
        </p:xfrm>
        <a:graphic>
          <a:graphicData uri="http://schemas.openxmlformats.org/presentationml/2006/ole">
            <mc:AlternateContent xmlns:mc="http://schemas.openxmlformats.org/markup-compatibility/2006">
              <mc:Choice xmlns:v="urn:schemas-microsoft-com:vml" Requires="v">
                <p:oleObj spid="_x0000_s1038" name="Worksheet" r:id="rId4" imgW="6057900" imgH="9334500" progId="Excel.Sheet.12">
                  <p:embed/>
                </p:oleObj>
              </mc:Choice>
              <mc:Fallback>
                <p:oleObj name="Worksheet" r:id="rId4" imgW="6057900" imgH="9334500" progId="Excel.Sheet.12">
                  <p:embed/>
                  <p:pic>
                    <p:nvPicPr>
                      <p:cNvPr id="0" name=""/>
                      <p:cNvPicPr/>
                      <p:nvPr/>
                    </p:nvPicPr>
                    <p:blipFill>
                      <a:blip r:embed="rId5"/>
                      <a:stretch>
                        <a:fillRect/>
                      </a:stretch>
                    </p:blipFill>
                    <p:spPr>
                      <a:xfrm>
                        <a:off x="7842250" y="1176338"/>
                        <a:ext cx="3516313" cy="5418137"/>
                      </a:xfrm>
                      <a:prstGeom prst="rect">
                        <a:avLst/>
                      </a:prstGeom>
                    </p:spPr>
                  </p:pic>
                </p:oleObj>
              </mc:Fallback>
            </mc:AlternateContent>
          </a:graphicData>
        </a:graphic>
      </p:graphicFrame>
      <p:sp>
        <p:nvSpPr>
          <p:cNvPr id="5" name="矢印: 右 4">
            <a:extLst>
              <a:ext uri="{FF2B5EF4-FFF2-40B4-BE49-F238E27FC236}">
                <a16:creationId xmlns:a16="http://schemas.microsoft.com/office/drawing/2014/main" id="{2B687D77-4EC3-45BB-B80A-5A525B738A0A}"/>
              </a:ext>
            </a:extLst>
          </p:cNvPr>
          <p:cNvSpPr/>
          <p:nvPr/>
        </p:nvSpPr>
        <p:spPr>
          <a:xfrm>
            <a:off x="4567766" y="2159000"/>
            <a:ext cx="2159000" cy="24553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 name="テキスト ボックス 18">
            <a:extLst>
              <a:ext uri="{FF2B5EF4-FFF2-40B4-BE49-F238E27FC236}">
                <a16:creationId xmlns:a16="http://schemas.microsoft.com/office/drawing/2014/main" id="{12D41D9C-73C5-4710-8369-428C185E2206}"/>
              </a:ext>
            </a:extLst>
          </p:cNvPr>
          <p:cNvSpPr txBox="1">
            <a:spLocks noChangeArrowheads="1"/>
          </p:cNvSpPr>
          <p:nvPr/>
        </p:nvSpPr>
        <p:spPr bwMode="auto">
          <a:xfrm>
            <a:off x="4556278" y="2698802"/>
            <a:ext cx="2253944" cy="3108543"/>
          </a:xfrm>
          <a:prstGeom prst="rect">
            <a:avLst/>
          </a:prstGeom>
          <a:noFill/>
          <a:ln w="9525">
            <a:solidFill>
              <a:srgbClr val="00B050"/>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spcBef>
                <a:spcPct val="0"/>
              </a:spcBef>
              <a:buFontTx/>
              <a:buNone/>
            </a:pPr>
            <a:r>
              <a:rPr lang="ja-JP" altLang="en-US" sz="1400" dirty="0"/>
              <a:t>備蓄品は左のものでだけでなく総合的な管理が必要。</a:t>
            </a:r>
            <a:endParaRPr lang="en-US" altLang="ja-JP" sz="1400" dirty="0"/>
          </a:p>
          <a:p>
            <a:pPr>
              <a:spcBef>
                <a:spcPct val="0"/>
              </a:spcBef>
              <a:buFontTx/>
              <a:buNone/>
            </a:pPr>
            <a:r>
              <a:rPr lang="ja-JP" altLang="en-US" sz="1400" dirty="0"/>
              <a:t>まずあるなしのチェックを右表で行い、その後左図のような管理台帳でチェックしておくこと。</a:t>
            </a:r>
            <a:endParaRPr lang="en-US" altLang="ja-JP" sz="1400" dirty="0"/>
          </a:p>
          <a:p>
            <a:pPr>
              <a:spcBef>
                <a:spcPct val="0"/>
              </a:spcBef>
              <a:buFontTx/>
              <a:buNone/>
            </a:pPr>
            <a:endParaRPr lang="en-US" altLang="ja-JP" sz="1400" dirty="0"/>
          </a:p>
          <a:p>
            <a:pPr>
              <a:spcBef>
                <a:spcPct val="0"/>
              </a:spcBef>
              <a:buFontTx/>
              <a:buNone/>
            </a:pPr>
            <a:r>
              <a:rPr lang="ja-JP" altLang="en-US" sz="1400" dirty="0"/>
              <a:t>右表はゆめ風基金ホームページにあります。</a:t>
            </a:r>
            <a:endParaRPr lang="en-US" altLang="ja-JP" sz="1400" dirty="0"/>
          </a:p>
          <a:p>
            <a:pPr>
              <a:spcBef>
                <a:spcPct val="0"/>
              </a:spcBef>
              <a:buFontTx/>
              <a:buNone/>
            </a:pPr>
            <a:r>
              <a:rPr lang="en-US" altLang="ja-JP" sz="1400" dirty="0">
                <a:hlinkClick r:id="rId6"/>
              </a:rPr>
              <a:t>https://yumekazek.com/bousai/besshi1.pdf</a:t>
            </a:r>
            <a:endParaRPr lang="en-US" altLang="ja-JP" sz="1400" dirty="0"/>
          </a:p>
          <a:p>
            <a:pPr>
              <a:spcBef>
                <a:spcPct val="0"/>
              </a:spcBef>
              <a:buFontTx/>
              <a:buNone/>
            </a:pPr>
            <a:r>
              <a:rPr lang="ja-JP" altLang="en-US" sz="1400" dirty="0"/>
              <a:t>エクセル表は</a:t>
            </a:r>
            <a:endParaRPr lang="en-US" altLang="ja-JP" sz="1400" dirty="0"/>
          </a:p>
          <a:p>
            <a:pPr>
              <a:spcBef>
                <a:spcPct val="0"/>
              </a:spcBef>
              <a:buFontTx/>
              <a:buNone/>
            </a:pPr>
            <a:r>
              <a:rPr lang="en-US" altLang="ja-JP" sz="1400" dirty="0"/>
              <a:t>https://yumekazek.com/bousai/doc/bessi.xlsx</a:t>
            </a:r>
          </a:p>
        </p:txBody>
      </p:sp>
    </p:spTree>
    <p:extLst>
      <p:ext uri="{BB962C8B-B14F-4D97-AF65-F5344CB8AC3E}">
        <p14:creationId xmlns:p14="http://schemas.microsoft.com/office/powerpoint/2010/main" val="254802983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図 4">
            <a:extLst>
              <a:ext uri="{FF2B5EF4-FFF2-40B4-BE49-F238E27FC236}">
                <a16:creationId xmlns:a16="http://schemas.microsoft.com/office/drawing/2014/main" id="{E057CFF1-984B-4FA4-8404-FFB67AB4821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994401" y="0"/>
            <a:ext cx="5955382" cy="8421788"/>
          </a:xfrm>
          <a:prstGeom prst="rect">
            <a:avLst/>
          </a:prstGeom>
        </p:spPr>
      </p:pic>
      <p:sp>
        <p:nvSpPr>
          <p:cNvPr id="3" name="テキスト ボックス 2">
            <a:extLst>
              <a:ext uri="{FF2B5EF4-FFF2-40B4-BE49-F238E27FC236}">
                <a16:creationId xmlns:a16="http://schemas.microsoft.com/office/drawing/2014/main" id="{701F507D-0B2A-449A-B23A-5F6E728EEF0F}"/>
              </a:ext>
            </a:extLst>
          </p:cNvPr>
          <p:cNvSpPr txBox="1"/>
          <p:nvPr/>
        </p:nvSpPr>
        <p:spPr>
          <a:xfrm>
            <a:off x="443443" y="396373"/>
            <a:ext cx="2367490" cy="369332"/>
          </a:xfrm>
          <a:prstGeom prst="rect">
            <a:avLst/>
          </a:prstGeom>
          <a:solidFill>
            <a:schemeClr val="accent4">
              <a:lumMod val="40000"/>
              <a:lumOff val="60000"/>
            </a:schemeClr>
          </a:solidFill>
        </p:spPr>
        <p:txBody>
          <a:bodyPr wrap="square">
            <a:spAutoFit/>
          </a:bodyPr>
          <a:lstStyle/>
          <a:p>
            <a:pPr>
              <a:defRPr/>
            </a:pPr>
            <a:r>
              <a:rPr lang="ja-JP" altLang="en-US" dirty="0"/>
              <a:t>資金手当てについて</a:t>
            </a:r>
          </a:p>
        </p:txBody>
      </p:sp>
      <p:sp>
        <p:nvSpPr>
          <p:cNvPr id="4" name="テキスト ボックス 18">
            <a:extLst>
              <a:ext uri="{FF2B5EF4-FFF2-40B4-BE49-F238E27FC236}">
                <a16:creationId xmlns:a16="http://schemas.microsoft.com/office/drawing/2014/main" id="{C7D57C18-2E3C-465A-844A-A7E574995840}"/>
              </a:ext>
            </a:extLst>
          </p:cNvPr>
          <p:cNvSpPr txBox="1">
            <a:spLocks noChangeArrowheads="1"/>
          </p:cNvSpPr>
          <p:nvPr/>
        </p:nvSpPr>
        <p:spPr bwMode="auto">
          <a:xfrm>
            <a:off x="1120245" y="1515597"/>
            <a:ext cx="4019021" cy="523220"/>
          </a:xfrm>
          <a:prstGeom prst="rect">
            <a:avLst/>
          </a:prstGeom>
          <a:noFill/>
          <a:ln w="9525">
            <a:solidFill>
              <a:srgbClr val="0070C0"/>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spcBef>
                <a:spcPct val="0"/>
              </a:spcBef>
              <a:buFontTx/>
              <a:buNone/>
            </a:pPr>
            <a:r>
              <a:rPr lang="ja-JP" altLang="en-US" sz="1400" dirty="0"/>
              <a:t>資金手当てについては書く必要のないことだと思える。これも記入は不要。</a:t>
            </a:r>
          </a:p>
        </p:txBody>
      </p:sp>
    </p:spTree>
    <p:extLst>
      <p:ext uri="{BB962C8B-B14F-4D97-AF65-F5344CB8AC3E}">
        <p14:creationId xmlns:p14="http://schemas.microsoft.com/office/powerpoint/2010/main" val="417372701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図 2">
            <a:extLst>
              <a:ext uri="{FF2B5EF4-FFF2-40B4-BE49-F238E27FC236}">
                <a16:creationId xmlns:a16="http://schemas.microsoft.com/office/drawing/2014/main" id="{674799DA-040C-41EC-A0F5-C5F50CA3C37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307667" y="-441396"/>
            <a:ext cx="5616715" cy="7942863"/>
          </a:xfrm>
          <a:prstGeom prst="rect">
            <a:avLst/>
          </a:prstGeom>
        </p:spPr>
      </p:pic>
      <p:sp>
        <p:nvSpPr>
          <p:cNvPr id="4" name="テキスト ボックス 3">
            <a:extLst>
              <a:ext uri="{FF2B5EF4-FFF2-40B4-BE49-F238E27FC236}">
                <a16:creationId xmlns:a16="http://schemas.microsoft.com/office/drawing/2014/main" id="{3CEDD47C-5542-4359-B4EC-DF85C2669330}"/>
              </a:ext>
            </a:extLst>
          </p:cNvPr>
          <p:cNvSpPr txBox="1"/>
          <p:nvPr/>
        </p:nvSpPr>
        <p:spPr>
          <a:xfrm>
            <a:off x="443443" y="396373"/>
            <a:ext cx="2706157" cy="369332"/>
          </a:xfrm>
          <a:prstGeom prst="rect">
            <a:avLst/>
          </a:prstGeom>
          <a:solidFill>
            <a:schemeClr val="accent4">
              <a:lumMod val="40000"/>
              <a:lumOff val="60000"/>
            </a:schemeClr>
          </a:solidFill>
        </p:spPr>
        <p:txBody>
          <a:bodyPr wrap="square">
            <a:spAutoFit/>
          </a:bodyPr>
          <a:lstStyle/>
          <a:p>
            <a:pPr>
              <a:defRPr/>
            </a:pPr>
            <a:r>
              <a:rPr lang="ja-JP" altLang="en-US" dirty="0"/>
              <a:t>緊急時の対応について</a:t>
            </a:r>
          </a:p>
        </p:txBody>
      </p:sp>
      <p:sp>
        <p:nvSpPr>
          <p:cNvPr id="5" name="テキスト ボックス 18">
            <a:extLst>
              <a:ext uri="{FF2B5EF4-FFF2-40B4-BE49-F238E27FC236}">
                <a16:creationId xmlns:a16="http://schemas.microsoft.com/office/drawing/2014/main" id="{983B97D4-B738-4B37-B24A-FC9689755746}"/>
              </a:ext>
            </a:extLst>
          </p:cNvPr>
          <p:cNvSpPr txBox="1">
            <a:spLocks noChangeArrowheads="1"/>
          </p:cNvSpPr>
          <p:nvPr/>
        </p:nvSpPr>
        <p:spPr bwMode="auto">
          <a:xfrm>
            <a:off x="1073680" y="1332972"/>
            <a:ext cx="2808287" cy="2677656"/>
          </a:xfrm>
          <a:prstGeom prst="rect">
            <a:avLst/>
          </a:prstGeom>
          <a:noFill/>
          <a:ln w="9525">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spcBef>
                <a:spcPct val="0"/>
              </a:spcBef>
              <a:buFontTx/>
              <a:buNone/>
            </a:pPr>
            <a:r>
              <a:rPr lang="ja-JP" altLang="en-US" sz="1400" dirty="0"/>
              <a:t>発動基準は明確に。</a:t>
            </a:r>
            <a:endParaRPr lang="en-US" altLang="ja-JP" sz="1400" dirty="0"/>
          </a:p>
          <a:p>
            <a:pPr>
              <a:spcBef>
                <a:spcPct val="0"/>
              </a:spcBef>
              <a:buFontTx/>
              <a:buNone/>
            </a:pPr>
            <a:r>
              <a:rPr lang="ja-JP" altLang="en-US" sz="1400" dirty="0"/>
              <a:t>例えば　震度</a:t>
            </a:r>
            <a:r>
              <a:rPr lang="en-US" altLang="ja-JP" sz="1400" dirty="0"/>
              <a:t>6</a:t>
            </a:r>
            <a:r>
              <a:rPr lang="ja-JP" altLang="en-US" sz="1400" dirty="0"/>
              <a:t>　全員招集</a:t>
            </a:r>
            <a:endParaRPr lang="en-US" altLang="ja-JP" sz="1400" dirty="0"/>
          </a:p>
          <a:p>
            <a:pPr>
              <a:spcBef>
                <a:spcPct val="0"/>
              </a:spcBef>
              <a:buFontTx/>
              <a:buNone/>
            </a:pPr>
            <a:r>
              <a:rPr lang="ja-JP" altLang="en-US" sz="1400" dirty="0"/>
              <a:t>　　　　　 震度５強　管理職の招集</a:t>
            </a:r>
            <a:endParaRPr lang="en-US" altLang="ja-JP" sz="1400" dirty="0"/>
          </a:p>
          <a:p>
            <a:pPr>
              <a:spcBef>
                <a:spcPct val="0"/>
              </a:spcBef>
              <a:buFontTx/>
              <a:buNone/>
            </a:pPr>
            <a:r>
              <a:rPr lang="ja-JP" altLang="en-US" sz="1400" dirty="0"/>
              <a:t>水害の場合は</a:t>
            </a:r>
            <a:endParaRPr lang="en-US" altLang="ja-JP" sz="1400" dirty="0"/>
          </a:p>
          <a:p>
            <a:pPr>
              <a:spcBef>
                <a:spcPct val="0"/>
              </a:spcBef>
              <a:buFontTx/>
              <a:buNone/>
            </a:pPr>
            <a:r>
              <a:rPr lang="ja-JP" altLang="en-US" sz="1400" dirty="0"/>
              <a:t>　　警戒レベル３　または　時間雨量　</a:t>
            </a:r>
            <a:r>
              <a:rPr lang="en-US" altLang="ja-JP" sz="1400" dirty="0"/>
              <a:t>100</a:t>
            </a:r>
            <a:r>
              <a:rPr lang="ja-JP" altLang="en-US" sz="1400" dirty="0"/>
              <a:t>ｍｍ　総雨量　</a:t>
            </a:r>
            <a:r>
              <a:rPr lang="en-US" altLang="ja-JP" sz="1400" dirty="0"/>
              <a:t>1000</a:t>
            </a:r>
            <a:r>
              <a:rPr lang="ja-JP" altLang="en-US" sz="1400" dirty="0"/>
              <a:t>ｍｍ</a:t>
            </a:r>
            <a:endParaRPr lang="en-US" altLang="ja-JP" sz="1400" dirty="0"/>
          </a:p>
          <a:p>
            <a:pPr>
              <a:spcBef>
                <a:spcPct val="0"/>
              </a:spcBef>
              <a:buFontTx/>
              <a:buNone/>
            </a:pPr>
            <a:r>
              <a:rPr lang="ja-JP" altLang="en-US" sz="1400" dirty="0"/>
              <a:t>などの基準を設ける。</a:t>
            </a:r>
            <a:endParaRPr lang="en-US" altLang="ja-JP" sz="1400" dirty="0"/>
          </a:p>
          <a:p>
            <a:pPr>
              <a:spcBef>
                <a:spcPct val="0"/>
              </a:spcBef>
              <a:buFontTx/>
              <a:buNone/>
            </a:pPr>
            <a:r>
              <a:rPr lang="ja-JP" altLang="en-US" sz="1400" dirty="0"/>
              <a:t>管理責任者もしっかり決めておくこと。</a:t>
            </a:r>
            <a:endParaRPr lang="en-US" altLang="ja-JP" sz="1400" dirty="0"/>
          </a:p>
          <a:p>
            <a:pPr>
              <a:spcBef>
                <a:spcPct val="0"/>
              </a:spcBef>
              <a:buFontTx/>
              <a:buNone/>
            </a:pPr>
            <a:r>
              <a:rPr lang="ja-JP" altLang="en-US" sz="1400" dirty="0"/>
              <a:t>ただし実際の災害では決めた通りが良いとは限らないので、柔軟に応じることも重要。</a:t>
            </a:r>
          </a:p>
        </p:txBody>
      </p:sp>
      <p:sp>
        <p:nvSpPr>
          <p:cNvPr id="6" name="矢印: 右 5">
            <a:extLst>
              <a:ext uri="{FF2B5EF4-FFF2-40B4-BE49-F238E27FC236}">
                <a16:creationId xmlns:a16="http://schemas.microsoft.com/office/drawing/2014/main" id="{5B9241CA-1C1C-4B85-AF16-CAD7DB3F3E2E}"/>
              </a:ext>
            </a:extLst>
          </p:cNvPr>
          <p:cNvSpPr/>
          <p:nvPr/>
        </p:nvSpPr>
        <p:spPr>
          <a:xfrm>
            <a:off x="4567766" y="2159000"/>
            <a:ext cx="2159000" cy="24553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 name="矢印: 右 6">
            <a:extLst>
              <a:ext uri="{FF2B5EF4-FFF2-40B4-BE49-F238E27FC236}">
                <a16:creationId xmlns:a16="http://schemas.microsoft.com/office/drawing/2014/main" id="{D6AA8B52-0B43-4EF6-968B-27C90DB997A5}"/>
              </a:ext>
            </a:extLst>
          </p:cNvPr>
          <p:cNvSpPr/>
          <p:nvPr/>
        </p:nvSpPr>
        <p:spPr>
          <a:xfrm>
            <a:off x="4978400" y="5004930"/>
            <a:ext cx="1748366" cy="24553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 name="テキスト ボックス 18">
            <a:extLst>
              <a:ext uri="{FF2B5EF4-FFF2-40B4-BE49-F238E27FC236}">
                <a16:creationId xmlns:a16="http://schemas.microsoft.com/office/drawing/2014/main" id="{6EA9E62C-0756-4062-A611-24B42101944A}"/>
              </a:ext>
            </a:extLst>
          </p:cNvPr>
          <p:cNvSpPr txBox="1">
            <a:spLocks noChangeArrowheads="1"/>
          </p:cNvSpPr>
          <p:nvPr/>
        </p:nvSpPr>
        <p:spPr bwMode="auto">
          <a:xfrm>
            <a:off x="548745" y="4866087"/>
            <a:ext cx="4019021" cy="523220"/>
          </a:xfrm>
          <a:prstGeom prst="rect">
            <a:avLst/>
          </a:prstGeom>
          <a:noFill/>
          <a:ln w="9525">
            <a:solidFill>
              <a:srgbClr val="0070C0"/>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spcBef>
                <a:spcPct val="0"/>
              </a:spcBef>
              <a:buFontTx/>
              <a:buNone/>
            </a:pPr>
            <a:r>
              <a:rPr lang="ja-JP" altLang="en-US" sz="1400" dirty="0"/>
              <a:t>個人の行動基準までは書く必要がないと思われる。</a:t>
            </a:r>
            <a:endParaRPr lang="en-US" altLang="ja-JP" sz="1400" dirty="0"/>
          </a:p>
          <a:p>
            <a:pPr>
              <a:spcBef>
                <a:spcPct val="0"/>
              </a:spcBef>
              <a:buFontTx/>
              <a:buNone/>
            </a:pPr>
            <a:r>
              <a:rPr lang="ja-JP" altLang="en-US" sz="1400" dirty="0"/>
              <a:t>ただ到着した人がまず何をすべきか</a:t>
            </a:r>
            <a:r>
              <a:rPr lang="ja-JP" altLang="en-US" sz="1400" dirty="0" err="1"/>
              <a:t>は</a:t>
            </a:r>
            <a:r>
              <a:rPr lang="ja-JP" altLang="en-US" sz="1400" dirty="0"/>
              <a:t>明確に。</a:t>
            </a:r>
          </a:p>
        </p:txBody>
      </p:sp>
    </p:spTree>
    <p:extLst>
      <p:ext uri="{BB962C8B-B14F-4D97-AF65-F5344CB8AC3E}">
        <p14:creationId xmlns:p14="http://schemas.microsoft.com/office/powerpoint/2010/main" val="112221321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図 4">
            <a:extLst>
              <a:ext uri="{FF2B5EF4-FFF2-40B4-BE49-F238E27FC236}">
                <a16:creationId xmlns:a16="http://schemas.microsoft.com/office/drawing/2014/main" id="{48A5C156-A120-4E5A-ABB5-684A49F4C20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807201" y="-428738"/>
            <a:ext cx="5320382" cy="7523805"/>
          </a:xfrm>
          <a:prstGeom prst="rect">
            <a:avLst/>
          </a:prstGeom>
        </p:spPr>
      </p:pic>
      <p:sp>
        <p:nvSpPr>
          <p:cNvPr id="3" name="テキスト ボックス 2">
            <a:extLst>
              <a:ext uri="{FF2B5EF4-FFF2-40B4-BE49-F238E27FC236}">
                <a16:creationId xmlns:a16="http://schemas.microsoft.com/office/drawing/2014/main" id="{E65D642D-BF30-430D-BD69-6A2D03987B67}"/>
              </a:ext>
            </a:extLst>
          </p:cNvPr>
          <p:cNvSpPr txBox="1"/>
          <p:nvPr/>
        </p:nvSpPr>
        <p:spPr>
          <a:xfrm>
            <a:off x="773643" y="430239"/>
            <a:ext cx="2172757" cy="369332"/>
          </a:xfrm>
          <a:prstGeom prst="rect">
            <a:avLst/>
          </a:prstGeom>
          <a:solidFill>
            <a:schemeClr val="accent4">
              <a:lumMod val="40000"/>
              <a:lumOff val="60000"/>
            </a:schemeClr>
          </a:solidFill>
        </p:spPr>
        <p:txBody>
          <a:bodyPr wrap="square">
            <a:spAutoFit/>
          </a:bodyPr>
          <a:lstStyle/>
          <a:p>
            <a:pPr>
              <a:defRPr/>
            </a:pPr>
            <a:r>
              <a:rPr lang="ja-JP" altLang="en-US" dirty="0"/>
              <a:t>対応体制について</a:t>
            </a:r>
          </a:p>
        </p:txBody>
      </p:sp>
      <p:sp>
        <p:nvSpPr>
          <p:cNvPr id="6" name="テキスト ボックス 18">
            <a:extLst>
              <a:ext uri="{FF2B5EF4-FFF2-40B4-BE49-F238E27FC236}">
                <a16:creationId xmlns:a16="http://schemas.microsoft.com/office/drawing/2014/main" id="{5EC8B889-E2E7-4173-9E2E-1C5A38C173C6}"/>
              </a:ext>
            </a:extLst>
          </p:cNvPr>
          <p:cNvSpPr txBox="1">
            <a:spLocks noChangeArrowheads="1"/>
          </p:cNvSpPr>
          <p:nvPr/>
        </p:nvSpPr>
        <p:spPr bwMode="auto">
          <a:xfrm>
            <a:off x="1683280" y="1214439"/>
            <a:ext cx="2808287" cy="523220"/>
          </a:xfrm>
          <a:prstGeom prst="rect">
            <a:avLst/>
          </a:prstGeom>
          <a:noFill/>
          <a:ln w="9525">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spcBef>
                <a:spcPct val="0"/>
              </a:spcBef>
              <a:buFontTx/>
              <a:buNone/>
            </a:pPr>
            <a:r>
              <a:rPr lang="ja-JP" altLang="en-US" sz="1400" dirty="0"/>
              <a:t>対応体制についてはこれに記入せず、次のスライドで説明する。</a:t>
            </a:r>
          </a:p>
        </p:txBody>
      </p:sp>
      <p:sp>
        <p:nvSpPr>
          <p:cNvPr id="7" name="テキスト ボックス 18">
            <a:extLst>
              <a:ext uri="{FF2B5EF4-FFF2-40B4-BE49-F238E27FC236}">
                <a16:creationId xmlns:a16="http://schemas.microsoft.com/office/drawing/2014/main" id="{4409B483-9527-48DD-A116-6B02AB1B7358}"/>
              </a:ext>
            </a:extLst>
          </p:cNvPr>
          <p:cNvSpPr txBox="1">
            <a:spLocks noChangeArrowheads="1"/>
          </p:cNvSpPr>
          <p:nvPr/>
        </p:nvSpPr>
        <p:spPr bwMode="auto">
          <a:xfrm>
            <a:off x="1683280" y="2809944"/>
            <a:ext cx="2808287" cy="738664"/>
          </a:xfrm>
          <a:prstGeom prst="rect">
            <a:avLst/>
          </a:prstGeom>
          <a:noFill/>
          <a:ln w="9525">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spcBef>
                <a:spcPct val="0"/>
              </a:spcBef>
              <a:buFontTx/>
              <a:buNone/>
            </a:pPr>
            <a:r>
              <a:rPr lang="ja-JP" altLang="en-US" sz="1400" dirty="0"/>
              <a:t>対応拠点については建物強度や水害のハザードマップを参考に必要であれば記入。</a:t>
            </a:r>
          </a:p>
        </p:txBody>
      </p:sp>
      <p:sp>
        <p:nvSpPr>
          <p:cNvPr id="8" name="テキスト ボックス 18">
            <a:extLst>
              <a:ext uri="{FF2B5EF4-FFF2-40B4-BE49-F238E27FC236}">
                <a16:creationId xmlns:a16="http://schemas.microsoft.com/office/drawing/2014/main" id="{B3178E44-962E-4C15-AFF5-C75FCDEDC087}"/>
              </a:ext>
            </a:extLst>
          </p:cNvPr>
          <p:cNvSpPr txBox="1">
            <a:spLocks noChangeArrowheads="1"/>
          </p:cNvSpPr>
          <p:nvPr/>
        </p:nvSpPr>
        <p:spPr bwMode="auto">
          <a:xfrm>
            <a:off x="1683280" y="4751010"/>
            <a:ext cx="2808287" cy="523220"/>
          </a:xfrm>
          <a:prstGeom prst="rect">
            <a:avLst/>
          </a:prstGeom>
          <a:noFill/>
          <a:ln w="9525">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spcBef>
                <a:spcPct val="0"/>
              </a:spcBef>
              <a:buFontTx/>
              <a:buNone/>
            </a:pPr>
            <a:r>
              <a:rPr lang="ja-JP" altLang="en-US" sz="1400" dirty="0"/>
              <a:t>安否確認についてもこれには記入せず、次のスライドを参考に記入。</a:t>
            </a:r>
          </a:p>
        </p:txBody>
      </p:sp>
    </p:spTree>
    <p:extLst>
      <p:ext uri="{BB962C8B-B14F-4D97-AF65-F5344CB8AC3E}">
        <p14:creationId xmlns:p14="http://schemas.microsoft.com/office/powerpoint/2010/main" val="380639115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正方形/長方形 1">
            <a:extLst>
              <a:ext uri="{FF2B5EF4-FFF2-40B4-BE49-F238E27FC236}">
                <a16:creationId xmlns:a16="http://schemas.microsoft.com/office/drawing/2014/main" id="{ECF168AE-4483-46FE-A23D-29B2A0BDF94B}"/>
              </a:ext>
            </a:extLst>
          </p:cNvPr>
          <p:cNvSpPr>
            <a:spLocks noChangeArrowheads="1"/>
          </p:cNvSpPr>
          <p:nvPr/>
        </p:nvSpPr>
        <p:spPr bwMode="auto">
          <a:xfrm>
            <a:off x="1919289" y="981075"/>
            <a:ext cx="8353425" cy="535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spcBef>
                <a:spcPct val="0"/>
              </a:spcBef>
              <a:buFontTx/>
              <a:buNone/>
            </a:pPr>
            <a:r>
              <a:rPr lang="ja-JP" altLang="en-US" sz="1800"/>
              <a:t>１．はじめに</a:t>
            </a:r>
          </a:p>
          <a:p>
            <a:pPr>
              <a:spcBef>
                <a:spcPct val="0"/>
              </a:spcBef>
              <a:buFontTx/>
              <a:buNone/>
            </a:pPr>
            <a:r>
              <a:rPr lang="ja-JP" altLang="en-US" sz="1800"/>
              <a:t>１－１．ガイドライン作成のねらい</a:t>
            </a:r>
          </a:p>
          <a:p>
            <a:pPr>
              <a:spcBef>
                <a:spcPct val="0"/>
              </a:spcBef>
              <a:buFontTx/>
              <a:buNone/>
            </a:pPr>
            <a:r>
              <a:rPr lang="ja-JP" altLang="en-US" sz="1800"/>
              <a:t>１－２．本書の対象（施設・事業所単位）</a:t>
            </a:r>
          </a:p>
          <a:p>
            <a:pPr>
              <a:spcBef>
                <a:spcPct val="0"/>
              </a:spcBef>
              <a:buFontTx/>
              <a:buNone/>
            </a:pPr>
            <a:r>
              <a:rPr lang="ja-JP" altLang="en-US" sz="1800"/>
              <a:t>１－３．ガイドラインの利用方法</a:t>
            </a:r>
          </a:p>
          <a:p>
            <a:pPr>
              <a:spcBef>
                <a:spcPct val="0"/>
              </a:spcBef>
              <a:buFontTx/>
              <a:buNone/>
            </a:pPr>
            <a:r>
              <a:rPr lang="ja-JP" altLang="en-US" sz="1800"/>
              <a:t>２．ＢＣＰの基礎知識</a:t>
            </a:r>
          </a:p>
          <a:p>
            <a:pPr>
              <a:spcBef>
                <a:spcPct val="0"/>
              </a:spcBef>
              <a:buFontTx/>
              <a:buNone/>
            </a:pPr>
            <a:r>
              <a:rPr lang="ja-JP" altLang="en-US" sz="1800"/>
              <a:t>２－１．業務継続計画（</a:t>
            </a:r>
            <a:r>
              <a:rPr lang="en-US" altLang="ja-JP" sz="1800"/>
              <a:t>BCP</a:t>
            </a:r>
            <a:r>
              <a:rPr lang="ja-JP" altLang="en-US" sz="1800"/>
              <a:t>）とは</a:t>
            </a:r>
          </a:p>
          <a:p>
            <a:pPr>
              <a:spcBef>
                <a:spcPct val="0"/>
              </a:spcBef>
              <a:buFontTx/>
              <a:buNone/>
            </a:pPr>
            <a:r>
              <a:rPr lang="ja-JP" altLang="en-US" sz="1800"/>
              <a:t>２－２．介護施設・事業所における業務継続計画（</a:t>
            </a:r>
            <a:r>
              <a:rPr lang="en-US" altLang="ja-JP" sz="1800"/>
              <a:t>BCP</a:t>
            </a:r>
            <a:r>
              <a:rPr lang="ja-JP" altLang="en-US" sz="1800"/>
              <a:t>）について</a:t>
            </a:r>
          </a:p>
          <a:p>
            <a:pPr>
              <a:spcBef>
                <a:spcPct val="0"/>
              </a:spcBef>
              <a:buFontTx/>
              <a:buNone/>
            </a:pPr>
            <a:r>
              <a:rPr lang="ja-JP" altLang="en-US" sz="1800"/>
              <a:t>２－３．防災計画と自然災害 </a:t>
            </a:r>
            <a:r>
              <a:rPr lang="en-US" altLang="ja-JP" sz="1800"/>
              <a:t>BCP </a:t>
            </a:r>
            <a:r>
              <a:rPr lang="ja-JP" altLang="en-US" sz="1800"/>
              <a:t>の違い</a:t>
            </a:r>
          </a:p>
          <a:p>
            <a:pPr>
              <a:spcBef>
                <a:spcPct val="0"/>
              </a:spcBef>
              <a:buFontTx/>
              <a:buNone/>
            </a:pPr>
            <a:r>
              <a:rPr lang="ja-JP" altLang="en-US" sz="1800"/>
              <a:t>２－４．介護サービス事業者に求められる役割</a:t>
            </a:r>
          </a:p>
          <a:p>
            <a:pPr>
              <a:spcBef>
                <a:spcPct val="0"/>
              </a:spcBef>
              <a:buFontTx/>
              <a:buNone/>
            </a:pPr>
            <a:r>
              <a:rPr lang="ja-JP" altLang="en-US" sz="1800"/>
              <a:t>３．自然災害</a:t>
            </a:r>
            <a:r>
              <a:rPr lang="en-US" altLang="ja-JP" sz="1800"/>
              <a:t>BCP </a:t>
            </a:r>
            <a:r>
              <a:rPr lang="ja-JP" altLang="en-US" sz="1800"/>
              <a:t>の作成、運用のポイント</a:t>
            </a:r>
          </a:p>
          <a:p>
            <a:pPr>
              <a:spcBef>
                <a:spcPct val="0"/>
              </a:spcBef>
              <a:buFontTx/>
              <a:buNone/>
            </a:pPr>
            <a:r>
              <a:rPr lang="ja-JP" altLang="en-US" sz="1800"/>
              <a:t>３－１．</a:t>
            </a:r>
            <a:r>
              <a:rPr lang="en-US" altLang="ja-JP" sz="1800"/>
              <a:t>BCP </a:t>
            </a:r>
            <a:r>
              <a:rPr lang="ja-JP" altLang="en-US" sz="1800"/>
              <a:t>作成のポイント</a:t>
            </a:r>
          </a:p>
          <a:p>
            <a:pPr>
              <a:spcBef>
                <a:spcPct val="0"/>
              </a:spcBef>
              <a:buFontTx/>
              <a:buNone/>
            </a:pPr>
            <a:r>
              <a:rPr lang="ja-JP" altLang="en-US" sz="1800"/>
              <a:t>３－２．自然災害 </a:t>
            </a:r>
            <a:r>
              <a:rPr lang="en-US" altLang="ja-JP" sz="1800"/>
              <a:t>BCP </a:t>
            </a:r>
            <a:r>
              <a:rPr lang="ja-JP" altLang="en-US" sz="1800"/>
              <a:t>の全体像</a:t>
            </a:r>
          </a:p>
          <a:p>
            <a:pPr>
              <a:spcBef>
                <a:spcPct val="0"/>
              </a:spcBef>
              <a:buFontTx/>
              <a:buNone/>
            </a:pPr>
            <a:r>
              <a:rPr lang="ja-JP" altLang="en-US" sz="1800"/>
              <a:t>３－２－１．自然災害発生に備えた対応・発生時の対応（共通事項）</a:t>
            </a:r>
          </a:p>
          <a:p>
            <a:pPr>
              <a:spcBef>
                <a:spcPct val="0"/>
              </a:spcBef>
              <a:buFontTx/>
              <a:buNone/>
            </a:pPr>
            <a:r>
              <a:rPr lang="ja-JP" altLang="en-US" sz="1800"/>
              <a:t>３－２－２．自然災害発生に備えた対応・発生時の対応（通所サービス固有事項）</a:t>
            </a:r>
          </a:p>
          <a:p>
            <a:pPr>
              <a:spcBef>
                <a:spcPct val="0"/>
              </a:spcBef>
              <a:buFontTx/>
              <a:buNone/>
            </a:pPr>
            <a:r>
              <a:rPr lang="ja-JP" altLang="en-US" sz="1800"/>
              <a:t>３－２－３．自然災害発生に備えた対応・発生時の対応（訪問サービス固有事項）</a:t>
            </a:r>
          </a:p>
          <a:p>
            <a:pPr>
              <a:spcBef>
                <a:spcPct val="0"/>
              </a:spcBef>
              <a:buFontTx/>
              <a:buNone/>
            </a:pPr>
            <a:r>
              <a:rPr lang="ja-JP" altLang="en-US" sz="1800"/>
              <a:t>３－２－４．自然災害発生に備えた対応・発生時の対応（居宅介護支援サービス固有事項）</a:t>
            </a:r>
          </a:p>
          <a:p>
            <a:pPr>
              <a:spcBef>
                <a:spcPct val="0"/>
              </a:spcBef>
              <a:buFontTx/>
              <a:buNone/>
            </a:pPr>
            <a:r>
              <a:rPr lang="ja-JP" altLang="en-US" sz="1800"/>
              <a:t>（参考：複合災害対策～新型コロナウイルス感染症流行下における自然災害発生時の対策の考え方～）</a:t>
            </a:r>
          </a:p>
        </p:txBody>
      </p:sp>
      <p:sp>
        <p:nvSpPr>
          <p:cNvPr id="3" name="正方形/長方形 2">
            <a:extLst>
              <a:ext uri="{FF2B5EF4-FFF2-40B4-BE49-F238E27FC236}">
                <a16:creationId xmlns:a16="http://schemas.microsoft.com/office/drawing/2014/main" id="{8370CB17-5017-4A50-8CCA-64514E608F89}"/>
              </a:ext>
            </a:extLst>
          </p:cNvPr>
          <p:cNvSpPr/>
          <p:nvPr/>
        </p:nvSpPr>
        <p:spPr>
          <a:xfrm>
            <a:off x="1919289" y="260351"/>
            <a:ext cx="8137525" cy="646113"/>
          </a:xfrm>
          <a:prstGeom prst="rect">
            <a:avLst/>
          </a:prstGeom>
          <a:solidFill>
            <a:schemeClr val="bg2">
              <a:lumMod val="90000"/>
            </a:schemeClr>
          </a:solidFill>
        </p:spPr>
        <p:txBody>
          <a:bodyPr>
            <a:spAutoFit/>
          </a:bodyPr>
          <a:lstStyle/>
          <a:p>
            <a:pPr>
              <a:defRPr/>
            </a:pPr>
            <a:r>
              <a:rPr lang="ja-JP" altLang="en-US" dirty="0"/>
              <a:t>居宅・訪問介護事業所</a:t>
            </a:r>
          </a:p>
          <a:p>
            <a:pPr>
              <a:defRPr/>
            </a:pPr>
            <a:r>
              <a:rPr lang="ja-JP" altLang="en-US" dirty="0"/>
              <a:t>・介護施設・事業所における自然災害発生時の業務継続ガイドラインの目次</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オブジェクト 3">
            <a:extLst>
              <a:ext uri="{FF2B5EF4-FFF2-40B4-BE49-F238E27FC236}">
                <a16:creationId xmlns:a16="http://schemas.microsoft.com/office/drawing/2014/main" id="{788E2008-C544-482B-B5C2-5CAA217BFD9E}"/>
              </a:ext>
            </a:extLst>
          </p:cNvPr>
          <p:cNvGraphicFramePr>
            <a:graphicFrameLocks noChangeAspect="1"/>
          </p:cNvGraphicFramePr>
          <p:nvPr>
            <p:extLst>
              <p:ext uri="{D42A27DB-BD31-4B8C-83A1-F6EECF244321}">
                <p14:modId xmlns:p14="http://schemas.microsoft.com/office/powerpoint/2010/main" val="2909070791"/>
              </p:ext>
            </p:extLst>
          </p:nvPr>
        </p:nvGraphicFramePr>
        <p:xfrm>
          <a:off x="4504862" y="812799"/>
          <a:ext cx="7038353" cy="4715934"/>
        </p:xfrm>
        <a:graphic>
          <a:graphicData uri="http://schemas.openxmlformats.org/presentationml/2006/ole">
            <mc:AlternateContent xmlns:mc="http://schemas.openxmlformats.org/markup-compatibility/2006">
              <mc:Choice xmlns:v="urn:schemas-microsoft-com:vml" Requires="v">
                <p:oleObj spid="_x0000_s2060" name="Worksheet" r:id="rId3" imgW="8486948" imgH="5686598" progId="Excel.Sheet.12">
                  <p:embed/>
                </p:oleObj>
              </mc:Choice>
              <mc:Fallback>
                <p:oleObj name="Worksheet" r:id="rId3" imgW="8486948" imgH="5686598" progId="Excel.Sheet.12">
                  <p:embed/>
                  <p:pic>
                    <p:nvPicPr>
                      <p:cNvPr id="2" name="オブジェクト 1">
                        <a:extLst>
                          <a:ext uri="{FF2B5EF4-FFF2-40B4-BE49-F238E27FC236}">
                            <a16:creationId xmlns:a16="http://schemas.microsoft.com/office/drawing/2014/main" id="{A22D2F05-C9BE-4C8B-8922-38E5051FEF7D}"/>
                          </a:ext>
                        </a:extLst>
                      </p:cNvPr>
                      <p:cNvPicPr/>
                      <p:nvPr/>
                    </p:nvPicPr>
                    <p:blipFill>
                      <a:blip r:embed="rId4"/>
                      <a:stretch>
                        <a:fillRect/>
                      </a:stretch>
                    </p:blipFill>
                    <p:spPr>
                      <a:xfrm>
                        <a:off x="4504862" y="812799"/>
                        <a:ext cx="7038353" cy="4715934"/>
                      </a:xfrm>
                      <a:prstGeom prst="rect">
                        <a:avLst/>
                      </a:prstGeom>
                    </p:spPr>
                  </p:pic>
                </p:oleObj>
              </mc:Fallback>
            </mc:AlternateContent>
          </a:graphicData>
        </a:graphic>
      </p:graphicFrame>
      <p:sp>
        <p:nvSpPr>
          <p:cNvPr id="5" name="テキスト ボックス 18">
            <a:extLst>
              <a:ext uri="{FF2B5EF4-FFF2-40B4-BE49-F238E27FC236}">
                <a16:creationId xmlns:a16="http://schemas.microsoft.com/office/drawing/2014/main" id="{BCCF1B30-9819-4822-9104-C9C875052B7B}"/>
              </a:ext>
            </a:extLst>
          </p:cNvPr>
          <p:cNvSpPr txBox="1">
            <a:spLocks noChangeArrowheads="1"/>
          </p:cNvSpPr>
          <p:nvPr/>
        </p:nvSpPr>
        <p:spPr bwMode="auto">
          <a:xfrm>
            <a:off x="997255" y="675144"/>
            <a:ext cx="2253944" cy="3970318"/>
          </a:xfrm>
          <a:prstGeom prst="rect">
            <a:avLst/>
          </a:prstGeom>
          <a:noFill/>
          <a:ln w="9525">
            <a:solidFill>
              <a:srgbClr val="00B050"/>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spcBef>
                <a:spcPct val="0"/>
              </a:spcBef>
              <a:buFontTx/>
              <a:buNone/>
            </a:pPr>
            <a:r>
              <a:rPr lang="ja-JP" altLang="en-US" sz="1400" dirty="0"/>
              <a:t>応対体制についてはゆめ風基金で準備した防災組織表で代用する。</a:t>
            </a:r>
            <a:endParaRPr lang="en-US" altLang="ja-JP" sz="1400" dirty="0"/>
          </a:p>
          <a:p>
            <a:pPr>
              <a:spcBef>
                <a:spcPct val="0"/>
              </a:spcBef>
              <a:buFontTx/>
              <a:buNone/>
            </a:pPr>
            <a:r>
              <a:rPr lang="ja-JP" altLang="en-US" sz="1400" dirty="0"/>
              <a:t>ただ自衛消防隊長などという名称は災害対策本部長などに名称変更したほうが良い。</a:t>
            </a:r>
            <a:endParaRPr lang="en-US" altLang="ja-JP" sz="1400" dirty="0"/>
          </a:p>
          <a:p>
            <a:pPr>
              <a:spcBef>
                <a:spcPct val="0"/>
              </a:spcBef>
              <a:buFontTx/>
              <a:buNone/>
            </a:pPr>
            <a:r>
              <a:rPr lang="ja-JP" altLang="en-US" sz="1400" dirty="0"/>
              <a:t>組織に必要な役分担を追加、または削除して活用を！</a:t>
            </a:r>
            <a:endParaRPr lang="en-US" altLang="ja-JP" sz="1400" dirty="0"/>
          </a:p>
          <a:p>
            <a:pPr>
              <a:spcBef>
                <a:spcPct val="0"/>
              </a:spcBef>
              <a:buFontTx/>
              <a:buNone/>
            </a:pPr>
            <a:endParaRPr lang="en-US" altLang="ja-JP" sz="1400" dirty="0"/>
          </a:p>
          <a:p>
            <a:pPr>
              <a:spcBef>
                <a:spcPct val="0"/>
              </a:spcBef>
              <a:buFontTx/>
              <a:buNone/>
            </a:pPr>
            <a:r>
              <a:rPr lang="ja-JP" altLang="en-US" sz="1400" dirty="0"/>
              <a:t>右表はゆめ風基金ホームページにあります。</a:t>
            </a:r>
            <a:endParaRPr lang="en-US" altLang="ja-JP" sz="1400" dirty="0"/>
          </a:p>
          <a:p>
            <a:pPr>
              <a:spcBef>
                <a:spcPct val="0"/>
              </a:spcBef>
              <a:buFontTx/>
              <a:buNone/>
            </a:pPr>
            <a:r>
              <a:rPr lang="en-US" altLang="ja-JP" sz="1400" dirty="0">
                <a:hlinkClick r:id="rId5"/>
              </a:rPr>
              <a:t>https://yumekazek.com/bousai/bousaisosiki.pdf</a:t>
            </a:r>
            <a:endParaRPr lang="en-US" altLang="ja-JP" sz="1400" dirty="0"/>
          </a:p>
          <a:p>
            <a:pPr>
              <a:spcBef>
                <a:spcPct val="0"/>
              </a:spcBef>
              <a:buFontTx/>
              <a:buNone/>
            </a:pPr>
            <a:r>
              <a:rPr lang="ja-JP" altLang="en-US" sz="1400" dirty="0"/>
              <a:t>エクセル表は</a:t>
            </a:r>
            <a:endParaRPr lang="en-US" altLang="ja-JP" sz="1400" dirty="0"/>
          </a:p>
          <a:p>
            <a:pPr>
              <a:spcBef>
                <a:spcPct val="0"/>
              </a:spcBef>
              <a:buFontTx/>
              <a:buNone/>
            </a:pPr>
            <a:r>
              <a:rPr lang="en-US" altLang="ja-JP" sz="1400" dirty="0"/>
              <a:t>https://yumekazek.com/bousai/doc/bessi.xlsx</a:t>
            </a:r>
          </a:p>
        </p:txBody>
      </p:sp>
      <p:sp>
        <p:nvSpPr>
          <p:cNvPr id="6" name="矢印: 右 5">
            <a:extLst>
              <a:ext uri="{FF2B5EF4-FFF2-40B4-BE49-F238E27FC236}">
                <a16:creationId xmlns:a16="http://schemas.microsoft.com/office/drawing/2014/main" id="{A5F1033A-8C9E-4F03-B8DE-DEC20CFC5D3E}"/>
              </a:ext>
            </a:extLst>
          </p:cNvPr>
          <p:cNvSpPr/>
          <p:nvPr/>
        </p:nvSpPr>
        <p:spPr>
          <a:xfrm>
            <a:off x="3471332" y="2125134"/>
            <a:ext cx="592668" cy="24553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7723708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オブジェクト 3">
            <a:extLst>
              <a:ext uri="{FF2B5EF4-FFF2-40B4-BE49-F238E27FC236}">
                <a16:creationId xmlns:a16="http://schemas.microsoft.com/office/drawing/2014/main" id="{1D616D64-F608-4C4F-A101-A4FD7DF8FB85}"/>
              </a:ext>
            </a:extLst>
          </p:cNvPr>
          <p:cNvGraphicFramePr>
            <a:graphicFrameLocks noChangeAspect="1"/>
          </p:cNvGraphicFramePr>
          <p:nvPr>
            <p:extLst>
              <p:ext uri="{D42A27DB-BD31-4B8C-83A1-F6EECF244321}">
                <p14:modId xmlns:p14="http://schemas.microsoft.com/office/powerpoint/2010/main" val="528950624"/>
              </p:ext>
            </p:extLst>
          </p:nvPr>
        </p:nvGraphicFramePr>
        <p:xfrm>
          <a:off x="502709" y="403442"/>
          <a:ext cx="3535892" cy="4607864"/>
        </p:xfrm>
        <a:graphic>
          <a:graphicData uri="http://schemas.openxmlformats.org/presentationml/2006/ole">
            <mc:AlternateContent xmlns:mc="http://schemas.openxmlformats.org/markup-compatibility/2006">
              <mc:Choice xmlns:v="urn:schemas-microsoft-com:vml" Requires="v">
                <p:oleObj spid="_x0000_s3083" name="Worksheet" r:id="rId3" imgW="6753398" imgH="8801100" progId="Excel.Sheet.12">
                  <p:embed/>
                </p:oleObj>
              </mc:Choice>
              <mc:Fallback>
                <p:oleObj name="Worksheet" r:id="rId3" imgW="6753398" imgH="8801100" progId="Excel.Sheet.12">
                  <p:embed/>
                  <p:pic>
                    <p:nvPicPr>
                      <p:cNvPr id="0" name=""/>
                      <p:cNvPicPr/>
                      <p:nvPr/>
                    </p:nvPicPr>
                    <p:blipFill>
                      <a:blip r:embed="rId4"/>
                      <a:stretch>
                        <a:fillRect/>
                      </a:stretch>
                    </p:blipFill>
                    <p:spPr>
                      <a:xfrm>
                        <a:off x="502709" y="403442"/>
                        <a:ext cx="3535892" cy="4607864"/>
                      </a:xfrm>
                      <a:prstGeom prst="rect">
                        <a:avLst/>
                      </a:prstGeom>
                    </p:spPr>
                  </p:pic>
                </p:oleObj>
              </mc:Fallback>
            </mc:AlternateContent>
          </a:graphicData>
        </a:graphic>
      </p:graphicFrame>
      <p:pic>
        <p:nvPicPr>
          <p:cNvPr id="5" name="図 4">
            <a:extLst>
              <a:ext uri="{FF2B5EF4-FFF2-40B4-BE49-F238E27FC236}">
                <a16:creationId xmlns:a16="http://schemas.microsoft.com/office/drawing/2014/main" id="{B57EC005-A1D7-472B-BF3F-65B3148D4898}"/>
              </a:ext>
            </a:extLst>
          </p:cNvPr>
          <p:cNvPicPr>
            <a:picLocks noChangeAspect="1"/>
          </p:cNvPicPr>
          <p:nvPr/>
        </p:nvPicPr>
        <p:blipFill>
          <a:blip r:embed="rId5"/>
          <a:stretch>
            <a:fillRect/>
          </a:stretch>
        </p:blipFill>
        <p:spPr>
          <a:xfrm>
            <a:off x="7936174" y="403442"/>
            <a:ext cx="3535892" cy="6051113"/>
          </a:xfrm>
          <a:prstGeom prst="rect">
            <a:avLst/>
          </a:prstGeom>
        </p:spPr>
      </p:pic>
      <p:sp>
        <p:nvSpPr>
          <p:cNvPr id="6" name="テキスト ボックス 18">
            <a:extLst>
              <a:ext uri="{FF2B5EF4-FFF2-40B4-BE49-F238E27FC236}">
                <a16:creationId xmlns:a16="http://schemas.microsoft.com/office/drawing/2014/main" id="{48040908-0918-4819-8DF1-DF7707A288BF}"/>
              </a:ext>
            </a:extLst>
          </p:cNvPr>
          <p:cNvSpPr txBox="1">
            <a:spLocks noChangeArrowheads="1"/>
          </p:cNvSpPr>
          <p:nvPr/>
        </p:nvSpPr>
        <p:spPr bwMode="auto">
          <a:xfrm>
            <a:off x="4860415" y="505935"/>
            <a:ext cx="2253944" cy="4185761"/>
          </a:xfrm>
          <a:prstGeom prst="rect">
            <a:avLst/>
          </a:prstGeom>
          <a:noFill/>
          <a:ln w="9525">
            <a:solidFill>
              <a:srgbClr val="00B050"/>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spcBef>
                <a:spcPct val="0"/>
              </a:spcBef>
              <a:buFontTx/>
              <a:buNone/>
            </a:pPr>
            <a:r>
              <a:rPr lang="ja-JP" altLang="en-US" sz="1400" dirty="0"/>
              <a:t>安否確認についてはまずはメールでの安否確認を行い、ネールなどが使えない場合を想定して、直接訪問を考えて、左図のような表を作っておく。</a:t>
            </a:r>
            <a:endParaRPr lang="en-US" altLang="ja-JP" sz="1400" dirty="0"/>
          </a:p>
          <a:p>
            <a:pPr>
              <a:spcBef>
                <a:spcPct val="0"/>
              </a:spcBef>
              <a:buFontTx/>
              <a:buNone/>
            </a:pPr>
            <a:r>
              <a:rPr lang="ja-JP" altLang="en-US" sz="1400" dirty="0"/>
              <a:t>実際の安否確認については、右表のような安否確認シートを作っておく。</a:t>
            </a:r>
            <a:endParaRPr lang="en-US" altLang="ja-JP" sz="1400" dirty="0"/>
          </a:p>
          <a:p>
            <a:pPr>
              <a:spcBef>
                <a:spcPct val="0"/>
              </a:spcBef>
              <a:buFontTx/>
              <a:buNone/>
            </a:pPr>
            <a:r>
              <a:rPr lang="ja-JP" altLang="en-US" sz="1400" dirty="0"/>
              <a:t>左右表はゆめ風基金ホームページにあります。</a:t>
            </a:r>
            <a:endParaRPr lang="en-US" altLang="ja-JP" sz="1400" dirty="0"/>
          </a:p>
          <a:p>
            <a:pPr>
              <a:spcBef>
                <a:spcPct val="0"/>
              </a:spcBef>
              <a:buFontTx/>
              <a:buNone/>
            </a:pPr>
            <a:r>
              <a:rPr lang="en-US" altLang="ja-JP" sz="1400" dirty="0">
                <a:hlinkClick r:id="rId6"/>
              </a:rPr>
              <a:t>https://yumekazek.com/bousai/besshi5.pdf</a:t>
            </a:r>
            <a:endParaRPr lang="en-US" altLang="ja-JP" sz="1400" dirty="0"/>
          </a:p>
          <a:p>
            <a:pPr>
              <a:spcBef>
                <a:spcPct val="0"/>
              </a:spcBef>
              <a:buNone/>
            </a:pPr>
            <a:r>
              <a:rPr lang="en-US" altLang="ja-JP" sz="1400" dirty="0">
                <a:hlinkClick r:id="rId6"/>
              </a:rPr>
              <a:t>https://yumekazek.com/bousai/annpikakunin.pdf</a:t>
            </a:r>
            <a:endParaRPr lang="en-US" altLang="ja-JP" sz="1400" dirty="0"/>
          </a:p>
          <a:p>
            <a:pPr>
              <a:spcBef>
                <a:spcPct val="0"/>
              </a:spcBef>
              <a:buFontTx/>
              <a:buNone/>
            </a:pPr>
            <a:endParaRPr lang="en-US" altLang="ja-JP" sz="1400" dirty="0"/>
          </a:p>
          <a:p>
            <a:pPr>
              <a:spcBef>
                <a:spcPct val="0"/>
              </a:spcBef>
              <a:buFontTx/>
              <a:buNone/>
            </a:pPr>
            <a:r>
              <a:rPr lang="ja-JP" altLang="en-US" sz="1400" dirty="0"/>
              <a:t>エクセル表は</a:t>
            </a:r>
            <a:endParaRPr lang="en-US" altLang="ja-JP" sz="1400" dirty="0"/>
          </a:p>
          <a:p>
            <a:pPr>
              <a:spcBef>
                <a:spcPct val="0"/>
              </a:spcBef>
              <a:buFontTx/>
              <a:buNone/>
            </a:pPr>
            <a:r>
              <a:rPr lang="en-US" altLang="ja-JP" sz="1400" dirty="0"/>
              <a:t>https://yumekazek.com/bousai/doc/bessi.xlsx</a:t>
            </a:r>
          </a:p>
        </p:txBody>
      </p:sp>
    </p:spTree>
    <p:extLst>
      <p:ext uri="{BB962C8B-B14F-4D97-AF65-F5344CB8AC3E}">
        <p14:creationId xmlns:p14="http://schemas.microsoft.com/office/powerpoint/2010/main" val="39400671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図 4">
            <a:extLst>
              <a:ext uri="{FF2B5EF4-FFF2-40B4-BE49-F238E27FC236}">
                <a16:creationId xmlns:a16="http://schemas.microsoft.com/office/drawing/2014/main" id="{E759C51C-E99A-4F49-AEF8-887DDE6ED91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756401" y="-504954"/>
            <a:ext cx="5410200" cy="7650821"/>
          </a:xfrm>
          <a:prstGeom prst="rect">
            <a:avLst/>
          </a:prstGeom>
        </p:spPr>
      </p:pic>
      <p:sp>
        <p:nvSpPr>
          <p:cNvPr id="3" name="テキスト ボックス 2">
            <a:extLst>
              <a:ext uri="{FF2B5EF4-FFF2-40B4-BE49-F238E27FC236}">
                <a16:creationId xmlns:a16="http://schemas.microsoft.com/office/drawing/2014/main" id="{07CC24BA-BAD4-4356-AE1F-6857FF69EE4F}"/>
              </a:ext>
            </a:extLst>
          </p:cNvPr>
          <p:cNvSpPr txBox="1"/>
          <p:nvPr/>
        </p:nvSpPr>
        <p:spPr>
          <a:xfrm>
            <a:off x="672043" y="387906"/>
            <a:ext cx="3205690" cy="369332"/>
          </a:xfrm>
          <a:prstGeom prst="rect">
            <a:avLst/>
          </a:prstGeom>
          <a:solidFill>
            <a:schemeClr val="accent4">
              <a:lumMod val="40000"/>
              <a:lumOff val="60000"/>
            </a:schemeClr>
          </a:solidFill>
        </p:spPr>
        <p:txBody>
          <a:bodyPr wrap="square">
            <a:spAutoFit/>
          </a:bodyPr>
          <a:lstStyle/>
          <a:p>
            <a:pPr>
              <a:defRPr/>
            </a:pPr>
            <a:r>
              <a:rPr lang="ja-JP" altLang="en-US" dirty="0"/>
              <a:t>職員の安否確認等について</a:t>
            </a:r>
          </a:p>
        </p:txBody>
      </p:sp>
      <p:sp>
        <p:nvSpPr>
          <p:cNvPr id="4" name="テキスト ボックス 18">
            <a:extLst>
              <a:ext uri="{FF2B5EF4-FFF2-40B4-BE49-F238E27FC236}">
                <a16:creationId xmlns:a16="http://schemas.microsoft.com/office/drawing/2014/main" id="{77FF1793-7F18-4646-83ED-E3CD52DA91BF}"/>
              </a:ext>
            </a:extLst>
          </p:cNvPr>
          <p:cNvSpPr txBox="1">
            <a:spLocks noChangeArrowheads="1"/>
          </p:cNvSpPr>
          <p:nvPr/>
        </p:nvSpPr>
        <p:spPr bwMode="auto">
          <a:xfrm>
            <a:off x="862012" y="3429000"/>
            <a:ext cx="4019021" cy="523220"/>
          </a:xfrm>
          <a:prstGeom prst="rect">
            <a:avLst/>
          </a:prstGeom>
          <a:noFill/>
          <a:ln w="9525">
            <a:solidFill>
              <a:srgbClr val="0070C0"/>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spcBef>
                <a:spcPct val="0"/>
              </a:spcBef>
              <a:buFontTx/>
              <a:buNone/>
            </a:pPr>
            <a:r>
              <a:rPr lang="ja-JP" altLang="en-US" sz="1400" dirty="0"/>
              <a:t>職員の参集基準についてはＢＣＰの発動基準に盛り込むので書く必要なし。</a:t>
            </a:r>
          </a:p>
        </p:txBody>
      </p:sp>
      <p:sp>
        <p:nvSpPr>
          <p:cNvPr id="6" name="テキスト ボックス 18">
            <a:extLst>
              <a:ext uri="{FF2B5EF4-FFF2-40B4-BE49-F238E27FC236}">
                <a16:creationId xmlns:a16="http://schemas.microsoft.com/office/drawing/2014/main" id="{9EB557B6-4A8C-4E6E-8F33-C766A6F968E6}"/>
              </a:ext>
            </a:extLst>
          </p:cNvPr>
          <p:cNvSpPr txBox="1">
            <a:spLocks noChangeArrowheads="1"/>
          </p:cNvSpPr>
          <p:nvPr/>
        </p:nvSpPr>
        <p:spPr bwMode="auto">
          <a:xfrm>
            <a:off x="862012" y="1185178"/>
            <a:ext cx="5233988" cy="954107"/>
          </a:xfrm>
          <a:prstGeom prst="rect">
            <a:avLst/>
          </a:prstGeom>
          <a:noFill/>
          <a:ln w="9525">
            <a:solidFill>
              <a:srgbClr val="00B050"/>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spcBef>
                <a:spcPct val="0"/>
              </a:spcBef>
              <a:buFontTx/>
              <a:buNone/>
            </a:pPr>
            <a:r>
              <a:rPr lang="ja-JP" altLang="en-US" sz="1400" dirty="0"/>
              <a:t>職員の安否確認についてはグループメール等で対応。通じないときは災害伝言ダイヤルを利用。</a:t>
            </a:r>
            <a:endParaRPr lang="en-US" altLang="ja-JP" sz="1400" dirty="0"/>
          </a:p>
          <a:p>
            <a:pPr>
              <a:spcBef>
                <a:spcPct val="0"/>
              </a:spcBef>
              <a:buFontTx/>
              <a:buNone/>
            </a:pPr>
            <a:r>
              <a:rPr lang="ja-JP" altLang="en-US" sz="1400" dirty="0"/>
              <a:t>２４時間以内に連絡がない時などに対応を決めておく。</a:t>
            </a:r>
            <a:endParaRPr lang="en-US" altLang="ja-JP" sz="1400" dirty="0"/>
          </a:p>
          <a:p>
            <a:pPr>
              <a:spcBef>
                <a:spcPct val="0"/>
              </a:spcBef>
              <a:buFontTx/>
              <a:buNone/>
            </a:pPr>
            <a:r>
              <a:rPr lang="ja-JP" altLang="en-US" sz="1400" dirty="0"/>
              <a:t>施設内についてはあえて記入は不要。</a:t>
            </a:r>
            <a:endParaRPr lang="en-US" altLang="ja-JP" sz="1400" dirty="0"/>
          </a:p>
        </p:txBody>
      </p:sp>
    </p:spTree>
    <p:extLst>
      <p:ext uri="{BB962C8B-B14F-4D97-AF65-F5344CB8AC3E}">
        <p14:creationId xmlns:p14="http://schemas.microsoft.com/office/powerpoint/2010/main" val="419346587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図 2">
            <a:extLst>
              <a:ext uri="{FF2B5EF4-FFF2-40B4-BE49-F238E27FC236}">
                <a16:creationId xmlns:a16="http://schemas.microsoft.com/office/drawing/2014/main" id="{25D55E6B-395A-468F-878B-B573D3EBC63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756400" y="-459098"/>
            <a:ext cx="5311915" cy="7511831"/>
          </a:xfrm>
          <a:prstGeom prst="rect">
            <a:avLst/>
          </a:prstGeom>
        </p:spPr>
      </p:pic>
      <p:sp>
        <p:nvSpPr>
          <p:cNvPr id="4" name="テキスト ボックス 3">
            <a:extLst>
              <a:ext uri="{FF2B5EF4-FFF2-40B4-BE49-F238E27FC236}">
                <a16:creationId xmlns:a16="http://schemas.microsoft.com/office/drawing/2014/main" id="{144DBB13-2D7C-43D5-9C5F-7B5F7772F8AD}"/>
              </a:ext>
            </a:extLst>
          </p:cNvPr>
          <p:cNvSpPr txBox="1"/>
          <p:nvPr/>
        </p:nvSpPr>
        <p:spPr>
          <a:xfrm>
            <a:off x="672043" y="387906"/>
            <a:ext cx="4763558" cy="369332"/>
          </a:xfrm>
          <a:prstGeom prst="rect">
            <a:avLst/>
          </a:prstGeom>
          <a:solidFill>
            <a:schemeClr val="accent4">
              <a:lumMod val="40000"/>
              <a:lumOff val="60000"/>
            </a:schemeClr>
          </a:solidFill>
        </p:spPr>
        <p:txBody>
          <a:bodyPr wrap="square">
            <a:spAutoFit/>
          </a:bodyPr>
          <a:lstStyle/>
          <a:p>
            <a:pPr>
              <a:defRPr/>
            </a:pPr>
            <a:r>
              <a:rPr lang="ja-JP" altLang="en-US" dirty="0"/>
              <a:t>施設内外での避難場所・避難方法について</a:t>
            </a:r>
          </a:p>
        </p:txBody>
      </p:sp>
      <p:sp>
        <p:nvSpPr>
          <p:cNvPr id="5" name="テキスト ボックス 18">
            <a:extLst>
              <a:ext uri="{FF2B5EF4-FFF2-40B4-BE49-F238E27FC236}">
                <a16:creationId xmlns:a16="http://schemas.microsoft.com/office/drawing/2014/main" id="{A4D54AA7-044A-4199-9A49-9C8B8437A179}"/>
              </a:ext>
            </a:extLst>
          </p:cNvPr>
          <p:cNvSpPr txBox="1">
            <a:spLocks noChangeArrowheads="1"/>
          </p:cNvSpPr>
          <p:nvPr/>
        </p:nvSpPr>
        <p:spPr bwMode="auto">
          <a:xfrm>
            <a:off x="1336147" y="1294410"/>
            <a:ext cx="2808287" cy="954107"/>
          </a:xfrm>
          <a:prstGeom prst="rect">
            <a:avLst/>
          </a:prstGeom>
          <a:noFill/>
          <a:ln w="9525">
            <a:solidFill>
              <a:srgbClr val="00B05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spcBef>
                <a:spcPct val="0"/>
              </a:spcBef>
              <a:buFontTx/>
              <a:buNone/>
            </a:pPr>
            <a:r>
              <a:rPr lang="ja-JP" altLang="en-US" sz="1400" dirty="0"/>
              <a:t>これについても１４ページと同様で、施設自身の耐震性や水害ハザードマップを確認し、必要なら１４ページに記入。ここは書く必要なし。</a:t>
            </a:r>
          </a:p>
        </p:txBody>
      </p:sp>
      <p:sp>
        <p:nvSpPr>
          <p:cNvPr id="6" name="テキスト ボックス 18">
            <a:extLst>
              <a:ext uri="{FF2B5EF4-FFF2-40B4-BE49-F238E27FC236}">
                <a16:creationId xmlns:a16="http://schemas.microsoft.com/office/drawing/2014/main" id="{D5AF081F-AF46-492A-A193-FE5BABF0A21B}"/>
              </a:ext>
            </a:extLst>
          </p:cNvPr>
          <p:cNvSpPr txBox="1">
            <a:spLocks noChangeArrowheads="1"/>
          </p:cNvSpPr>
          <p:nvPr/>
        </p:nvSpPr>
        <p:spPr bwMode="auto">
          <a:xfrm>
            <a:off x="1336146" y="4799610"/>
            <a:ext cx="2808287" cy="954107"/>
          </a:xfrm>
          <a:prstGeom prst="rect">
            <a:avLst/>
          </a:prstGeom>
          <a:noFill/>
          <a:ln w="9525">
            <a:solidFill>
              <a:srgbClr val="0070C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spcBef>
                <a:spcPct val="0"/>
              </a:spcBef>
              <a:buFontTx/>
              <a:buNone/>
            </a:pPr>
            <a:r>
              <a:rPr lang="ja-JP" altLang="en-US" sz="1400" dirty="0"/>
              <a:t>ＢＣＰでは優先業務ことが良く書かれているが、優先業務については日々の業務で体感的にわかるものであるので重要ではないと考える。</a:t>
            </a:r>
          </a:p>
        </p:txBody>
      </p:sp>
    </p:spTree>
    <p:extLst>
      <p:ext uri="{BB962C8B-B14F-4D97-AF65-F5344CB8AC3E}">
        <p14:creationId xmlns:p14="http://schemas.microsoft.com/office/powerpoint/2010/main" val="279270306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図 2">
            <a:extLst>
              <a:ext uri="{FF2B5EF4-FFF2-40B4-BE49-F238E27FC236}">
                <a16:creationId xmlns:a16="http://schemas.microsoft.com/office/drawing/2014/main" id="{F85FE0F1-44E8-47E8-9884-DC143235991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282268" y="-203200"/>
            <a:ext cx="5760648" cy="8146406"/>
          </a:xfrm>
          <a:prstGeom prst="rect">
            <a:avLst/>
          </a:prstGeom>
        </p:spPr>
      </p:pic>
      <p:sp>
        <p:nvSpPr>
          <p:cNvPr id="4" name="テキスト ボックス 3">
            <a:extLst>
              <a:ext uri="{FF2B5EF4-FFF2-40B4-BE49-F238E27FC236}">
                <a16:creationId xmlns:a16="http://schemas.microsoft.com/office/drawing/2014/main" id="{05E02B53-59E7-4DF8-AD93-2EDCAACD0724}"/>
              </a:ext>
            </a:extLst>
          </p:cNvPr>
          <p:cNvSpPr txBox="1"/>
          <p:nvPr/>
        </p:nvSpPr>
        <p:spPr>
          <a:xfrm>
            <a:off x="672043" y="387906"/>
            <a:ext cx="2367490" cy="369332"/>
          </a:xfrm>
          <a:prstGeom prst="rect">
            <a:avLst/>
          </a:prstGeom>
          <a:solidFill>
            <a:schemeClr val="accent4">
              <a:lumMod val="40000"/>
              <a:lumOff val="60000"/>
            </a:schemeClr>
          </a:solidFill>
        </p:spPr>
        <p:txBody>
          <a:bodyPr wrap="square">
            <a:spAutoFit/>
          </a:bodyPr>
          <a:lstStyle/>
          <a:p>
            <a:pPr>
              <a:defRPr/>
            </a:pPr>
            <a:r>
              <a:rPr lang="ja-JP" altLang="en-US" dirty="0"/>
              <a:t>職員の管理等ついて</a:t>
            </a:r>
          </a:p>
        </p:txBody>
      </p:sp>
      <p:sp>
        <p:nvSpPr>
          <p:cNvPr id="5" name="テキスト ボックス 18">
            <a:extLst>
              <a:ext uri="{FF2B5EF4-FFF2-40B4-BE49-F238E27FC236}">
                <a16:creationId xmlns:a16="http://schemas.microsoft.com/office/drawing/2014/main" id="{E715BDE9-B41E-4B81-8E44-AC7F1248A280}"/>
              </a:ext>
            </a:extLst>
          </p:cNvPr>
          <p:cNvSpPr txBox="1">
            <a:spLocks noChangeArrowheads="1"/>
          </p:cNvSpPr>
          <p:nvPr/>
        </p:nvSpPr>
        <p:spPr bwMode="auto">
          <a:xfrm>
            <a:off x="1635389" y="1269010"/>
            <a:ext cx="2808287" cy="954107"/>
          </a:xfrm>
          <a:prstGeom prst="rect">
            <a:avLst/>
          </a:prstGeom>
          <a:noFill/>
          <a:ln w="9525">
            <a:solidFill>
              <a:srgbClr val="0070C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spcBef>
                <a:spcPct val="0"/>
              </a:spcBef>
              <a:buFontTx/>
              <a:buNone/>
            </a:pPr>
            <a:r>
              <a:rPr lang="ja-JP" altLang="en-US" sz="1400" dirty="0"/>
              <a:t>職員の管理なども災害によって状況が異なるため、実際に災害が起きた時の現場判断ですればよいと思う。記入の必要なし。</a:t>
            </a:r>
          </a:p>
        </p:txBody>
      </p:sp>
    </p:spTree>
    <p:extLst>
      <p:ext uri="{BB962C8B-B14F-4D97-AF65-F5344CB8AC3E}">
        <p14:creationId xmlns:p14="http://schemas.microsoft.com/office/powerpoint/2010/main" val="49232267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図 2">
            <a:extLst>
              <a:ext uri="{FF2B5EF4-FFF2-40B4-BE49-F238E27FC236}">
                <a16:creationId xmlns:a16="http://schemas.microsoft.com/office/drawing/2014/main" id="{87B70562-47BF-4F11-8864-F8BB9B6F5E7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612467" y="-524266"/>
            <a:ext cx="5489715" cy="7763266"/>
          </a:xfrm>
          <a:prstGeom prst="rect">
            <a:avLst/>
          </a:prstGeom>
        </p:spPr>
      </p:pic>
      <p:sp>
        <p:nvSpPr>
          <p:cNvPr id="4" name="テキスト ボックス 3">
            <a:extLst>
              <a:ext uri="{FF2B5EF4-FFF2-40B4-BE49-F238E27FC236}">
                <a16:creationId xmlns:a16="http://schemas.microsoft.com/office/drawing/2014/main" id="{04523076-FC1C-48F5-A270-609C8AF444A6}"/>
              </a:ext>
            </a:extLst>
          </p:cNvPr>
          <p:cNvSpPr txBox="1"/>
          <p:nvPr/>
        </p:nvSpPr>
        <p:spPr>
          <a:xfrm>
            <a:off x="672043" y="387906"/>
            <a:ext cx="2426757" cy="369332"/>
          </a:xfrm>
          <a:prstGeom prst="rect">
            <a:avLst/>
          </a:prstGeom>
          <a:solidFill>
            <a:schemeClr val="accent4">
              <a:lumMod val="40000"/>
              <a:lumOff val="60000"/>
            </a:schemeClr>
          </a:solidFill>
        </p:spPr>
        <p:txBody>
          <a:bodyPr wrap="square">
            <a:spAutoFit/>
          </a:bodyPr>
          <a:lstStyle/>
          <a:p>
            <a:pPr>
              <a:defRPr/>
            </a:pPr>
            <a:r>
              <a:rPr lang="ja-JP" altLang="en-US" dirty="0"/>
              <a:t>復旧対応等について</a:t>
            </a:r>
          </a:p>
        </p:txBody>
      </p:sp>
      <p:sp>
        <p:nvSpPr>
          <p:cNvPr id="5" name="テキスト ボックス 18">
            <a:extLst>
              <a:ext uri="{FF2B5EF4-FFF2-40B4-BE49-F238E27FC236}">
                <a16:creationId xmlns:a16="http://schemas.microsoft.com/office/drawing/2014/main" id="{87B23706-927D-4A8A-8F75-0D2D784EA378}"/>
              </a:ext>
            </a:extLst>
          </p:cNvPr>
          <p:cNvSpPr txBox="1">
            <a:spLocks noChangeArrowheads="1"/>
          </p:cNvSpPr>
          <p:nvPr/>
        </p:nvSpPr>
        <p:spPr bwMode="auto">
          <a:xfrm>
            <a:off x="1497014" y="1265239"/>
            <a:ext cx="2808287" cy="1600438"/>
          </a:xfrm>
          <a:prstGeom prst="rect">
            <a:avLst/>
          </a:prstGeom>
          <a:noFill/>
          <a:ln w="9525">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spcBef>
                <a:spcPct val="0"/>
              </a:spcBef>
              <a:buFontTx/>
              <a:buNone/>
            </a:pPr>
            <a:r>
              <a:rPr lang="ja-JP" altLang="en-US" sz="1400" dirty="0"/>
              <a:t>建物診断については表を作成し、診断が必要。ただ復旧方法については、災害状況によって相当の時間を要することもあり、業者の連絡先はまとめておく必要があるにしても。表のような対応事項までは書かなくてもよいと思う。</a:t>
            </a:r>
          </a:p>
        </p:txBody>
      </p:sp>
      <p:sp>
        <p:nvSpPr>
          <p:cNvPr id="6" name="テキスト ボックス 18">
            <a:extLst>
              <a:ext uri="{FF2B5EF4-FFF2-40B4-BE49-F238E27FC236}">
                <a16:creationId xmlns:a16="http://schemas.microsoft.com/office/drawing/2014/main" id="{091C112C-3D43-4BD9-A708-C242B5280BC0}"/>
              </a:ext>
            </a:extLst>
          </p:cNvPr>
          <p:cNvSpPr txBox="1">
            <a:spLocks noChangeArrowheads="1"/>
          </p:cNvSpPr>
          <p:nvPr/>
        </p:nvSpPr>
        <p:spPr bwMode="auto">
          <a:xfrm>
            <a:off x="1497014" y="4465639"/>
            <a:ext cx="2808287" cy="523220"/>
          </a:xfrm>
          <a:prstGeom prst="rect">
            <a:avLst/>
          </a:prstGeom>
          <a:noFill/>
          <a:ln w="9525">
            <a:solidFill>
              <a:srgbClr val="0070C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spcBef>
                <a:spcPct val="0"/>
              </a:spcBef>
              <a:buFontTx/>
              <a:buNone/>
            </a:pPr>
            <a:r>
              <a:rPr lang="ja-JP" altLang="en-US" sz="1400" dirty="0"/>
              <a:t>情報発信についてはＢＣＰと直接関係はない。書く必要はない。</a:t>
            </a:r>
          </a:p>
        </p:txBody>
      </p:sp>
    </p:spTree>
    <p:extLst>
      <p:ext uri="{BB962C8B-B14F-4D97-AF65-F5344CB8AC3E}">
        <p14:creationId xmlns:p14="http://schemas.microsoft.com/office/powerpoint/2010/main" val="402465724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図 2">
            <a:extLst>
              <a:ext uri="{FF2B5EF4-FFF2-40B4-BE49-F238E27FC236}">
                <a16:creationId xmlns:a16="http://schemas.microsoft.com/office/drawing/2014/main" id="{99980A99-118E-46CA-98CE-4B8C0A9E872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620933" y="-436110"/>
            <a:ext cx="5571067" cy="7878310"/>
          </a:xfrm>
          <a:prstGeom prst="rect">
            <a:avLst/>
          </a:prstGeom>
        </p:spPr>
      </p:pic>
      <p:sp>
        <p:nvSpPr>
          <p:cNvPr id="4" name="テキスト ボックス 3">
            <a:extLst>
              <a:ext uri="{FF2B5EF4-FFF2-40B4-BE49-F238E27FC236}">
                <a16:creationId xmlns:a16="http://schemas.microsoft.com/office/drawing/2014/main" id="{5007D2A4-C581-4B1F-A4B2-FA8F246BB0BA}"/>
              </a:ext>
            </a:extLst>
          </p:cNvPr>
          <p:cNvSpPr txBox="1"/>
          <p:nvPr/>
        </p:nvSpPr>
        <p:spPr>
          <a:xfrm>
            <a:off x="672043" y="387906"/>
            <a:ext cx="2875490" cy="369332"/>
          </a:xfrm>
          <a:prstGeom prst="rect">
            <a:avLst/>
          </a:prstGeom>
          <a:solidFill>
            <a:schemeClr val="accent4">
              <a:lumMod val="40000"/>
              <a:lumOff val="60000"/>
            </a:schemeClr>
          </a:solidFill>
        </p:spPr>
        <p:txBody>
          <a:bodyPr wrap="square">
            <a:spAutoFit/>
          </a:bodyPr>
          <a:lstStyle/>
          <a:p>
            <a:pPr>
              <a:defRPr/>
            </a:pPr>
            <a:r>
              <a:rPr lang="ja-JP" altLang="en-US" dirty="0"/>
              <a:t>他施設との連携について</a:t>
            </a:r>
          </a:p>
        </p:txBody>
      </p:sp>
      <p:sp>
        <p:nvSpPr>
          <p:cNvPr id="5" name="テキスト ボックス 18">
            <a:extLst>
              <a:ext uri="{FF2B5EF4-FFF2-40B4-BE49-F238E27FC236}">
                <a16:creationId xmlns:a16="http://schemas.microsoft.com/office/drawing/2014/main" id="{6DBD6E19-7883-43BB-8167-A2EA0B731605}"/>
              </a:ext>
            </a:extLst>
          </p:cNvPr>
          <p:cNvSpPr txBox="1">
            <a:spLocks noChangeArrowheads="1"/>
          </p:cNvSpPr>
          <p:nvPr/>
        </p:nvSpPr>
        <p:spPr bwMode="auto">
          <a:xfrm>
            <a:off x="1336147" y="1294410"/>
            <a:ext cx="2808287" cy="1169551"/>
          </a:xfrm>
          <a:prstGeom prst="rect">
            <a:avLst/>
          </a:prstGeom>
          <a:noFill/>
          <a:ln w="9525">
            <a:solidFill>
              <a:srgbClr val="00B05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spcBef>
                <a:spcPct val="0"/>
              </a:spcBef>
              <a:buFontTx/>
              <a:buNone/>
            </a:pPr>
            <a:r>
              <a:rPr lang="ja-JP" altLang="en-US" sz="1400" dirty="0"/>
              <a:t>他施設との連携はあったほうが良いが、自分の地域と離れた施設との連携が良い。</a:t>
            </a:r>
            <a:endParaRPr lang="en-US" altLang="ja-JP" sz="1400" dirty="0"/>
          </a:p>
          <a:p>
            <a:pPr>
              <a:spcBef>
                <a:spcPct val="0"/>
              </a:spcBef>
              <a:buFontTx/>
              <a:buNone/>
            </a:pPr>
            <a:r>
              <a:rPr lang="ja-JP" altLang="en-US" sz="1400" dirty="0"/>
              <a:t>ただふだんからのネットワークが重要で、ここであえて書くことではない。</a:t>
            </a:r>
          </a:p>
        </p:txBody>
      </p:sp>
    </p:spTree>
    <p:extLst>
      <p:ext uri="{BB962C8B-B14F-4D97-AF65-F5344CB8AC3E}">
        <p14:creationId xmlns:p14="http://schemas.microsoft.com/office/powerpoint/2010/main" val="128881689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図 2">
            <a:extLst>
              <a:ext uri="{FF2B5EF4-FFF2-40B4-BE49-F238E27FC236}">
                <a16:creationId xmlns:a16="http://schemas.microsoft.com/office/drawing/2014/main" id="{62727F76-0F09-48C8-A7B6-E28E8350831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739466" y="0"/>
            <a:ext cx="4710783" cy="6661742"/>
          </a:xfrm>
          <a:prstGeom prst="rect">
            <a:avLst/>
          </a:prstGeom>
        </p:spPr>
      </p:pic>
      <p:sp>
        <p:nvSpPr>
          <p:cNvPr id="4" name="テキスト ボックス 3">
            <a:extLst>
              <a:ext uri="{FF2B5EF4-FFF2-40B4-BE49-F238E27FC236}">
                <a16:creationId xmlns:a16="http://schemas.microsoft.com/office/drawing/2014/main" id="{31D0B96D-5787-455C-835D-F86B14FAE384}"/>
              </a:ext>
            </a:extLst>
          </p:cNvPr>
          <p:cNvSpPr txBox="1"/>
          <p:nvPr/>
        </p:nvSpPr>
        <p:spPr>
          <a:xfrm>
            <a:off x="672042" y="548773"/>
            <a:ext cx="5076825" cy="369332"/>
          </a:xfrm>
          <a:prstGeom prst="rect">
            <a:avLst/>
          </a:prstGeom>
          <a:solidFill>
            <a:schemeClr val="accent4">
              <a:lumMod val="40000"/>
              <a:lumOff val="60000"/>
            </a:schemeClr>
          </a:solidFill>
        </p:spPr>
        <p:txBody>
          <a:bodyPr wrap="square">
            <a:spAutoFit/>
          </a:bodyPr>
          <a:lstStyle/>
          <a:p>
            <a:pPr>
              <a:defRPr/>
            </a:pPr>
            <a:r>
              <a:rPr lang="ja-JP" altLang="en-US" dirty="0"/>
              <a:t>地域とのネットワーク等の構築・参画について</a:t>
            </a:r>
          </a:p>
        </p:txBody>
      </p:sp>
      <p:sp>
        <p:nvSpPr>
          <p:cNvPr id="5" name="テキスト ボックス 18">
            <a:extLst>
              <a:ext uri="{FF2B5EF4-FFF2-40B4-BE49-F238E27FC236}">
                <a16:creationId xmlns:a16="http://schemas.microsoft.com/office/drawing/2014/main" id="{A874A981-0C51-48F3-9789-5B10D605EDBD}"/>
              </a:ext>
            </a:extLst>
          </p:cNvPr>
          <p:cNvSpPr txBox="1">
            <a:spLocks noChangeArrowheads="1"/>
          </p:cNvSpPr>
          <p:nvPr/>
        </p:nvSpPr>
        <p:spPr bwMode="auto">
          <a:xfrm>
            <a:off x="1437748" y="1553106"/>
            <a:ext cx="2808287" cy="738664"/>
          </a:xfrm>
          <a:prstGeom prst="rect">
            <a:avLst/>
          </a:prstGeom>
          <a:noFill/>
          <a:ln w="9525">
            <a:solidFill>
              <a:srgbClr val="0070C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spcBef>
                <a:spcPct val="0"/>
              </a:spcBef>
              <a:buFontTx/>
              <a:buNone/>
            </a:pPr>
            <a:r>
              <a:rPr lang="ja-JP" altLang="en-US" sz="1400" dirty="0"/>
              <a:t>地域とのネットワーク等の構築・参画も重要ではあるが、あえて書く必要もない。</a:t>
            </a:r>
          </a:p>
        </p:txBody>
      </p:sp>
    </p:spTree>
    <p:extLst>
      <p:ext uri="{BB962C8B-B14F-4D97-AF65-F5344CB8AC3E}">
        <p14:creationId xmlns:p14="http://schemas.microsoft.com/office/powerpoint/2010/main" val="176276879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図 2">
            <a:extLst>
              <a:ext uri="{FF2B5EF4-FFF2-40B4-BE49-F238E27FC236}">
                <a16:creationId xmlns:a16="http://schemas.microsoft.com/office/drawing/2014/main" id="{683F0757-89AC-486A-A02A-43CD8796A4C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578601" y="-313198"/>
            <a:ext cx="5532048" cy="7823132"/>
          </a:xfrm>
          <a:prstGeom prst="rect">
            <a:avLst/>
          </a:prstGeom>
        </p:spPr>
      </p:pic>
      <p:sp>
        <p:nvSpPr>
          <p:cNvPr id="4" name="テキスト ボックス 3">
            <a:extLst>
              <a:ext uri="{FF2B5EF4-FFF2-40B4-BE49-F238E27FC236}">
                <a16:creationId xmlns:a16="http://schemas.microsoft.com/office/drawing/2014/main" id="{DB1B9633-0A4D-49E7-875E-4BC5740821EC}"/>
              </a:ext>
            </a:extLst>
          </p:cNvPr>
          <p:cNvSpPr txBox="1"/>
          <p:nvPr/>
        </p:nvSpPr>
        <p:spPr>
          <a:xfrm>
            <a:off x="672043" y="548773"/>
            <a:ext cx="4001558" cy="369332"/>
          </a:xfrm>
          <a:prstGeom prst="rect">
            <a:avLst/>
          </a:prstGeom>
          <a:solidFill>
            <a:schemeClr val="accent4">
              <a:lumMod val="40000"/>
              <a:lumOff val="60000"/>
            </a:schemeClr>
          </a:solidFill>
        </p:spPr>
        <p:txBody>
          <a:bodyPr wrap="square">
            <a:spAutoFit/>
          </a:bodyPr>
          <a:lstStyle/>
          <a:p>
            <a:pPr>
              <a:defRPr/>
            </a:pPr>
            <a:r>
              <a:rPr lang="ja-JP" altLang="en-US" dirty="0"/>
              <a:t>入所者・利用者情報の整理について</a:t>
            </a:r>
          </a:p>
        </p:txBody>
      </p:sp>
      <p:pic>
        <p:nvPicPr>
          <p:cNvPr id="2" name="図 1">
            <a:extLst>
              <a:ext uri="{FF2B5EF4-FFF2-40B4-BE49-F238E27FC236}">
                <a16:creationId xmlns:a16="http://schemas.microsoft.com/office/drawing/2014/main" id="{AC1861B6-3AF4-4EA4-9D61-FB50FDE97B27}"/>
              </a:ext>
            </a:extLst>
          </p:cNvPr>
          <p:cNvPicPr>
            <a:picLocks noChangeAspect="1"/>
          </p:cNvPicPr>
          <p:nvPr/>
        </p:nvPicPr>
        <p:blipFill>
          <a:blip r:embed="rId3"/>
          <a:stretch>
            <a:fillRect/>
          </a:stretch>
        </p:blipFill>
        <p:spPr>
          <a:xfrm>
            <a:off x="778933" y="1208150"/>
            <a:ext cx="3970034" cy="4964049"/>
          </a:xfrm>
          <a:prstGeom prst="rect">
            <a:avLst/>
          </a:prstGeom>
        </p:spPr>
      </p:pic>
      <p:sp>
        <p:nvSpPr>
          <p:cNvPr id="5" name="テキスト ボックス 18">
            <a:extLst>
              <a:ext uri="{FF2B5EF4-FFF2-40B4-BE49-F238E27FC236}">
                <a16:creationId xmlns:a16="http://schemas.microsoft.com/office/drawing/2014/main" id="{B11B97EA-759D-4671-A26C-30CB088978DB}"/>
              </a:ext>
            </a:extLst>
          </p:cNvPr>
          <p:cNvSpPr txBox="1">
            <a:spLocks noChangeArrowheads="1"/>
          </p:cNvSpPr>
          <p:nvPr/>
        </p:nvSpPr>
        <p:spPr bwMode="auto">
          <a:xfrm>
            <a:off x="5036691" y="1208150"/>
            <a:ext cx="1787442" cy="3970318"/>
          </a:xfrm>
          <a:prstGeom prst="rect">
            <a:avLst/>
          </a:prstGeom>
          <a:noFill/>
          <a:ln w="9525">
            <a:solidFill>
              <a:srgbClr val="00B050"/>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spcBef>
                <a:spcPct val="0"/>
              </a:spcBef>
              <a:buFontTx/>
              <a:buNone/>
            </a:pPr>
            <a:r>
              <a:rPr lang="ja-JP" altLang="en-US" sz="1400" dirty="0"/>
              <a:t>入所者についてはあまり情報を整理する必要はないと思うが、通所や訪問の利用者については、左図のような表を作成し、安否確認の参考にするとよい。</a:t>
            </a:r>
            <a:endParaRPr lang="en-US" altLang="ja-JP" sz="1400" dirty="0"/>
          </a:p>
          <a:p>
            <a:pPr>
              <a:spcBef>
                <a:spcPct val="0"/>
              </a:spcBef>
              <a:buFontTx/>
              <a:buNone/>
            </a:pPr>
            <a:endParaRPr lang="en-US" altLang="ja-JP" sz="1400" dirty="0"/>
          </a:p>
          <a:p>
            <a:pPr>
              <a:spcBef>
                <a:spcPct val="0"/>
              </a:spcBef>
              <a:buFontTx/>
              <a:buNone/>
            </a:pPr>
            <a:r>
              <a:rPr lang="ja-JP" altLang="en-US" sz="1400" dirty="0"/>
              <a:t>左表はゆめ風基金ホームページにあります。</a:t>
            </a:r>
            <a:endParaRPr lang="en-US" altLang="ja-JP" sz="1400" dirty="0"/>
          </a:p>
          <a:p>
            <a:pPr>
              <a:spcBef>
                <a:spcPct val="0"/>
              </a:spcBef>
              <a:buFontTx/>
              <a:buNone/>
            </a:pPr>
            <a:r>
              <a:rPr lang="en-US" altLang="ja-JP" sz="1400" dirty="0">
                <a:hlinkClick r:id="rId4"/>
              </a:rPr>
              <a:t>https://yumekazek.com/bousai/besshi4.pdf</a:t>
            </a:r>
            <a:endParaRPr lang="en-US" altLang="ja-JP" sz="1400" dirty="0"/>
          </a:p>
          <a:p>
            <a:pPr>
              <a:spcBef>
                <a:spcPct val="0"/>
              </a:spcBef>
              <a:buFontTx/>
              <a:buNone/>
            </a:pPr>
            <a:r>
              <a:rPr lang="ja-JP" altLang="en-US" sz="1400" dirty="0"/>
              <a:t>エクセル表は</a:t>
            </a:r>
            <a:endParaRPr lang="en-US" altLang="ja-JP" sz="1400" dirty="0"/>
          </a:p>
          <a:p>
            <a:pPr>
              <a:spcBef>
                <a:spcPct val="0"/>
              </a:spcBef>
              <a:buFontTx/>
              <a:buNone/>
            </a:pPr>
            <a:r>
              <a:rPr lang="en-US" altLang="ja-JP" sz="1400" dirty="0"/>
              <a:t>https://yumekazek.com/bousai/doc/bessi.xlsx</a:t>
            </a:r>
          </a:p>
        </p:txBody>
      </p:sp>
    </p:spTree>
    <p:extLst>
      <p:ext uri="{BB962C8B-B14F-4D97-AF65-F5344CB8AC3E}">
        <p14:creationId xmlns:p14="http://schemas.microsoft.com/office/powerpoint/2010/main" val="230538194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図 2">
            <a:extLst>
              <a:ext uri="{FF2B5EF4-FFF2-40B4-BE49-F238E27FC236}">
                <a16:creationId xmlns:a16="http://schemas.microsoft.com/office/drawing/2014/main" id="{2A4E4ACD-8D5A-4217-A35B-8E1FAD600A9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654801" y="-447484"/>
            <a:ext cx="5537200" cy="7830417"/>
          </a:xfrm>
          <a:prstGeom prst="rect">
            <a:avLst/>
          </a:prstGeom>
        </p:spPr>
      </p:pic>
      <p:sp>
        <p:nvSpPr>
          <p:cNvPr id="4" name="テキスト ボックス 3">
            <a:extLst>
              <a:ext uri="{FF2B5EF4-FFF2-40B4-BE49-F238E27FC236}">
                <a16:creationId xmlns:a16="http://schemas.microsoft.com/office/drawing/2014/main" id="{4A481B0B-7C28-473A-9BC1-0B89E0BE073D}"/>
              </a:ext>
            </a:extLst>
          </p:cNvPr>
          <p:cNvSpPr txBox="1"/>
          <p:nvPr/>
        </p:nvSpPr>
        <p:spPr>
          <a:xfrm>
            <a:off x="578909" y="472573"/>
            <a:ext cx="4001558" cy="369332"/>
          </a:xfrm>
          <a:prstGeom prst="rect">
            <a:avLst/>
          </a:prstGeom>
          <a:solidFill>
            <a:schemeClr val="accent4">
              <a:lumMod val="40000"/>
              <a:lumOff val="60000"/>
            </a:schemeClr>
          </a:solidFill>
        </p:spPr>
        <p:txBody>
          <a:bodyPr wrap="square">
            <a:spAutoFit/>
          </a:bodyPr>
          <a:lstStyle/>
          <a:p>
            <a:pPr>
              <a:defRPr/>
            </a:pPr>
            <a:r>
              <a:rPr lang="ja-JP" altLang="en-US" dirty="0"/>
              <a:t>地域との連携等について</a:t>
            </a:r>
          </a:p>
        </p:txBody>
      </p:sp>
      <p:sp>
        <p:nvSpPr>
          <p:cNvPr id="5" name="テキスト ボックス 18">
            <a:extLst>
              <a:ext uri="{FF2B5EF4-FFF2-40B4-BE49-F238E27FC236}">
                <a16:creationId xmlns:a16="http://schemas.microsoft.com/office/drawing/2014/main" id="{5039FE38-F6D8-4036-875F-B3C85AD0F637}"/>
              </a:ext>
            </a:extLst>
          </p:cNvPr>
          <p:cNvSpPr txBox="1">
            <a:spLocks noChangeArrowheads="1"/>
          </p:cNvSpPr>
          <p:nvPr/>
        </p:nvSpPr>
        <p:spPr bwMode="auto">
          <a:xfrm>
            <a:off x="1268414" y="1358373"/>
            <a:ext cx="2808287" cy="523220"/>
          </a:xfrm>
          <a:prstGeom prst="rect">
            <a:avLst/>
          </a:prstGeom>
          <a:noFill/>
          <a:ln w="9525">
            <a:solidFill>
              <a:srgbClr val="0070C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spcBef>
                <a:spcPct val="0"/>
              </a:spcBef>
              <a:buFontTx/>
              <a:buNone/>
            </a:pPr>
            <a:r>
              <a:rPr lang="ja-JP" altLang="en-US" sz="1400" dirty="0"/>
              <a:t>地域との連携も重要ではあるが、あえて書く必要もない。</a:t>
            </a:r>
          </a:p>
        </p:txBody>
      </p:sp>
      <p:sp>
        <p:nvSpPr>
          <p:cNvPr id="6" name="テキスト ボックス 18">
            <a:extLst>
              <a:ext uri="{FF2B5EF4-FFF2-40B4-BE49-F238E27FC236}">
                <a16:creationId xmlns:a16="http://schemas.microsoft.com/office/drawing/2014/main" id="{10DAC0A9-C462-4B97-964C-20E64DE9DA9C}"/>
              </a:ext>
            </a:extLst>
          </p:cNvPr>
          <p:cNvSpPr txBox="1">
            <a:spLocks noChangeArrowheads="1"/>
          </p:cNvSpPr>
          <p:nvPr/>
        </p:nvSpPr>
        <p:spPr bwMode="auto">
          <a:xfrm>
            <a:off x="1175544" y="2844224"/>
            <a:ext cx="2808287" cy="1600438"/>
          </a:xfrm>
          <a:prstGeom prst="rect">
            <a:avLst/>
          </a:prstGeom>
          <a:noFill/>
          <a:ln w="9525">
            <a:solidFill>
              <a:srgbClr val="00B05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spcBef>
                <a:spcPct val="0"/>
              </a:spcBef>
              <a:buFontTx/>
              <a:buNone/>
            </a:pPr>
            <a:r>
              <a:rPr lang="ja-JP" altLang="en-US" sz="1400" dirty="0"/>
              <a:t>福祉避難所の運営については、協定を結んでいなくとも、利用者の避難先として重要ではあるが、右のような単純な枠におさまるものとして書けるものではない。</a:t>
            </a:r>
            <a:endParaRPr lang="en-US" altLang="ja-JP" sz="1400" dirty="0"/>
          </a:p>
          <a:p>
            <a:pPr>
              <a:spcBef>
                <a:spcPct val="0"/>
              </a:spcBef>
              <a:buFontTx/>
              <a:buNone/>
            </a:pPr>
            <a:r>
              <a:rPr lang="ja-JP" altLang="en-US" sz="1400" dirty="0"/>
              <a:t>別途福祉避難所運営マニュアルを作成すべき。</a:t>
            </a:r>
          </a:p>
        </p:txBody>
      </p:sp>
    </p:spTree>
    <p:extLst>
      <p:ext uri="{BB962C8B-B14F-4D97-AF65-F5344CB8AC3E}">
        <p14:creationId xmlns:p14="http://schemas.microsoft.com/office/powerpoint/2010/main" val="82644755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図 4">
            <a:extLst>
              <a:ext uri="{FF2B5EF4-FFF2-40B4-BE49-F238E27FC236}">
                <a16:creationId xmlns:a16="http://schemas.microsoft.com/office/drawing/2014/main" id="{520CC0A7-7979-4C1E-A482-12BF6FA1F4A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0" y="669925"/>
            <a:ext cx="9144000" cy="5518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図 2">
            <a:extLst>
              <a:ext uri="{FF2B5EF4-FFF2-40B4-BE49-F238E27FC236}">
                <a16:creationId xmlns:a16="http://schemas.microsoft.com/office/drawing/2014/main" id="{014F8673-A340-45EF-8AEE-251C2B40802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223001" y="-152400"/>
            <a:ext cx="5969000" cy="8441046"/>
          </a:xfrm>
          <a:prstGeom prst="rect">
            <a:avLst/>
          </a:prstGeom>
        </p:spPr>
      </p:pic>
      <p:sp>
        <p:nvSpPr>
          <p:cNvPr id="4" name="テキスト ボックス 18">
            <a:extLst>
              <a:ext uri="{FF2B5EF4-FFF2-40B4-BE49-F238E27FC236}">
                <a16:creationId xmlns:a16="http://schemas.microsoft.com/office/drawing/2014/main" id="{E3304D53-CA62-4E21-911C-8FDFE0B2A558}"/>
              </a:ext>
            </a:extLst>
          </p:cNvPr>
          <p:cNvSpPr txBox="1">
            <a:spLocks noChangeArrowheads="1"/>
          </p:cNvSpPr>
          <p:nvPr/>
        </p:nvSpPr>
        <p:spPr bwMode="auto">
          <a:xfrm>
            <a:off x="1285610" y="710624"/>
            <a:ext cx="2808287" cy="523220"/>
          </a:xfrm>
          <a:prstGeom prst="rect">
            <a:avLst/>
          </a:prstGeom>
          <a:noFill/>
          <a:ln w="9525">
            <a:solidFill>
              <a:srgbClr val="00B05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spcBef>
                <a:spcPct val="0"/>
              </a:spcBef>
              <a:buFontTx/>
              <a:buNone/>
            </a:pPr>
            <a:r>
              <a:rPr lang="ja-JP" altLang="en-US" sz="1400" dirty="0"/>
              <a:t>この項目と前ページと同じで、福祉避難所運営マニュアルの中で検討。</a:t>
            </a:r>
          </a:p>
        </p:txBody>
      </p:sp>
    </p:spTree>
    <p:extLst>
      <p:ext uri="{BB962C8B-B14F-4D97-AF65-F5344CB8AC3E}">
        <p14:creationId xmlns:p14="http://schemas.microsoft.com/office/powerpoint/2010/main" val="232852196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図 2">
            <a:extLst>
              <a:ext uri="{FF2B5EF4-FFF2-40B4-BE49-F238E27FC236}">
                <a16:creationId xmlns:a16="http://schemas.microsoft.com/office/drawing/2014/main" id="{25247729-2F15-42A3-8F13-E1FF7F0E850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468532" y="84423"/>
            <a:ext cx="3770983" cy="5332726"/>
          </a:xfrm>
          <a:prstGeom prst="rect">
            <a:avLst/>
          </a:prstGeom>
        </p:spPr>
      </p:pic>
      <p:sp>
        <p:nvSpPr>
          <p:cNvPr id="4" name="テキスト ボックス 3">
            <a:extLst>
              <a:ext uri="{FF2B5EF4-FFF2-40B4-BE49-F238E27FC236}">
                <a16:creationId xmlns:a16="http://schemas.microsoft.com/office/drawing/2014/main" id="{B56734EA-66B2-4C23-B383-BFBB2397FF66}"/>
              </a:ext>
            </a:extLst>
          </p:cNvPr>
          <p:cNvSpPr txBox="1"/>
          <p:nvPr/>
        </p:nvSpPr>
        <p:spPr>
          <a:xfrm>
            <a:off x="578909" y="472573"/>
            <a:ext cx="4001558" cy="369332"/>
          </a:xfrm>
          <a:prstGeom prst="rect">
            <a:avLst/>
          </a:prstGeom>
          <a:solidFill>
            <a:schemeClr val="accent4">
              <a:lumMod val="40000"/>
              <a:lumOff val="60000"/>
            </a:schemeClr>
          </a:solidFill>
        </p:spPr>
        <p:txBody>
          <a:bodyPr wrap="square">
            <a:spAutoFit/>
          </a:bodyPr>
          <a:lstStyle/>
          <a:p>
            <a:pPr>
              <a:defRPr/>
            </a:pPr>
            <a:r>
              <a:rPr lang="ja-JP" altLang="en-US" dirty="0"/>
              <a:t>各種サービスの固有事項について</a:t>
            </a:r>
          </a:p>
        </p:txBody>
      </p:sp>
      <p:pic>
        <p:nvPicPr>
          <p:cNvPr id="5" name="図 4">
            <a:extLst>
              <a:ext uri="{FF2B5EF4-FFF2-40B4-BE49-F238E27FC236}">
                <a16:creationId xmlns:a16="http://schemas.microsoft.com/office/drawing/2014/main" id="{4291F861-7DA7-441A-80EA-C1C881AF62B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476690" y="2853268"/>
            <a:ext cx="3762825" cy="5321190"/>
          </a:xfrm>
          <a:prstGeom prst="rect">
            <a:avLst/>
          </a:prstGeom>
        </p:spPr>
      </p:pic>
      <p:pic>
        <p:nvPicPr>
          <p:cNvPr id="7" name="図 6">
            <a:extLst>
              <a:ext uri="{FF2B5EF4-FFF2-40B4-BE49-F238E27FC236}">
                <a16:creationId xmlns:a16="http://schemas.microsoft.com/office/drawing/2014/main" id="{6038F125-DFFD-4D28-BB37-C4C967EB489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168399" y="2923061"/>
            <a:ext cx="3643984" cy="5153131"/>
          </a:xfrm>
          <a:prstGeom prst="rect">
            <a:avLst/>
          </a:prstGeom>
        </p:spPr>
      </p:pic>
      <p:sp>
        <p:nvSpPr>
          <p:cNvPr id="8" name="テキスト ボックス 18">
            <a:extLst>
              <a:ext uri="{FF2B5EF4-FFF2-40B4-BE49-F238E27FC236}">
                <a16:creationId xmlns:a16="http://schemas.microsoft.com/office/drawing/2014/main" id="{10EB5401-F1F9-4CE2-BE28-FAC78840AADE}"/>
              </a:ext>
            </a:extLst>
          </p:cNvPr>
          <p:cNvSpPr txBox="1">
            <a:spLocks noChangeArrowheads="1"/>
          </p:cNvSpPr>
          <p:nvPr/>
        </p:nvSpPr>
        <p:spPr bwMode="auto">
          <a:xfrm>
            <a:off x="1268414" y="1358373"/>
            <a:ext cx="2808287" cy="1169551"/>
          </a:xfrm>
          <a:prstGeom prst="rect">
            <a:avLst/>
          </a:prstGeom>
          <a:noFill/>
          <a:ln w="9525">
            <a:solidFill>
              <a:srgbClr val="0070C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spcBef>
                <a:spcPct val="0"/>
              </a:spcBef>
              <a:buFontTx/>
              <a:buNone/>
            </a:pPr>
            <a:r>
              <a:rPr lang="ja-JP" altLang="en-US" sz="1400" dirty="0"/>
              <a:t>各種サービスの固有事項は、できるだけこれまでの２２ページの中に入れるようにし、欄外のこのようなページ書くべきものはないと思われる。</a:t>
            </a:r>
          </a:p>
        </p:txBody>
      </p:sp>
    </p:spTree>
    <p:extLst>
      <p:ext uri="{BB962C8B-B14F-4D97-AF65-F5344CB8AC3E}">
        <p14:creationId xmlns:p14="http://schemas.microsoft.com/office/powerpoint/2010/main" val="285913744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スライド番号プレースホルダー 1">
            <a:extLst>
              <a:ext uri="{FF2B5EF4-FFF2-40B4-BE49-F238E27FC236}">
                <a16:creationId xmlns:a16="http://schemas.microsoft.com/office/drawing/2014/main" id="{AC156380-552D-45FD-9EB4-C6033C55BE39}"/>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spcBef>
                <a:spcPct val="0"/>
              </a:spcBef>
              <a:buFontTx/>
              <a:buNone/>
            </a:pPr>
            <a:fld id="{231E63A4-DCE5-4069-8B0B-D164E432F1FC}" type="slidenum">
              <a:rPr lang="ja-JP" altLang="en-US" sz="1200">
                <a:solidFill>
                  <a:srgbClr val="898989"/>
                </a:solidFill>
              </a:rPr>
              <a:pPr>
                <a:spcBef>
                  <a:spcPct val="0"/>
                </a:spcBef>
                <a:buFontTx/>
                <a:buNone/>
              </a:pPr>
              <a:t>32</a:t>
            </a:fld>
            <a:endParaRPr lang="ja-JP" altLang="en-US" sz="1200">
              <a:solidFill>
                <a:srgbClr val="898989"/>
              </a:solidFill>
            </a:endParaRPr>
          </a:p>
        </p:txBody>
      </p:sp>
      <p:sp>
        <p:nvSpPr>
          <p:cNvPr id="33795" name="テキスト ボックス 2">
            <a:extLst>
              <a:ext uri="{FF2B5EF4-FFF2-40B4-BE49-F238E27FC236}">
                <a16:creationId xmlns:a16="http://schemas.microsoft.com/office/drawing/2014/main" id="{BBF87F9A-07FC-4657-9844-034F13FDF27E}"/>
              </a:ext>
            </a:extLst>
          </p:cNvPr>
          <p:cNvSpPr txBox="1">
            <a:spLocks noChangeArrowheads="1"/>
          </p:cNvSpPr>
          <p:nvPr/>
        </p:nvSpPr>
        <p:spPr bwMode="auto">
          <a:xfrm>
            <a:off x="2063750" y="485775"/>
            <a:ext cx="80645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eaLnBrk="1" hangingPunct="1">
              <a:spcBef>
                <a:spcPct val="0"/>
              </a:spcBef>
              <a:buFontTx/>
              <a:buNone/>
            </a:pPr>
            <a:r>
              <a:rPr lang="ja-JP" altLang="en-US" sz="2000">
                <a:solidFill>
                  <a:srgbClr val="C00000"/>
                </a:solidFill>
              </a:rPr>
              <a:t>実際に災害が起きたときに誰でもが対応できるスターターキットのすすめ</a:t>
            </a:r>
          </a:p>
        </p:txBody>
      </p:sp>
      <p:sp>
        <p:nvSpPr>
          <p:cNvPr id="33796" name="テキスト ボックス 3">
            <a:extLst>
              <a:ext uri="{FF2B5EF4-FFF2-40B4-BE49-F238E27FC236}">
                <a16:creationId xmlns:a16="http://schemas.microsoft.com/office/drawing/2014/main" id="{EC5E43F9-0661-4A39-9938-25BA5EA54A8C}"/>
              </a:ext>
            </a:extLst>
          </p:cNvPr>
          <p:cNvSpPr txBox="1">
            <a:spLocks noChangeArrowheads="1"/>
          </p:cNvSpPr>
          <p:nvPr/>
        </p:nvSpPr>
        <p:spPr bwMode="auto">
          <a:xfrm>
            <a:off x="2566988" y="1484313"/>
            <a:ext cx="3384550"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eaLnBrk="1" hangingPunct="1">
              <a:spcBef>
                <a:spcPct val="0"/>
              </a:spcBef>
              <a:buFontTx/>
              <a:buNone/>
            </a:pPr>
            <a:r>
              <a:rPr lang="ja-JP" altLang="en-US" sz="1800"/>
              <a:t>大田区の避難所では各避難所に避難所開設キットがある</a:t>
            </a:r>
          </a:p>
        </p:txBody>
      </p:sp>
      <p:pic>
        <p:nvPicPr>
          <p:cNvPr id="33797" name="図 4">
            <a:extLst>
              <a:ext uri="{FF2B5EF4-FFF2-40B4-BE49-F238E27FC236}">
                <a16:creationId xmlns:a16="http://schemas.microsoft.com/office/drawing/2014/main" id="{AF654F16-679E-42B4-A927-AD3F763A2D70}"/>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6096000" y="892175"/>
            <a:ext cx="2160588" cy="1830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3798" name="図 5">
            <a:extLst>
              <a:ext uri="{FF2B5EF4-FFF2-40B4-BE49-F238E27FC236}">
                <a16:creationId xmlns:a16="http://schemas.microsoft.com/office/drawing/2014/main" id="{24E1AECD-0D40-45A5-B1AF-77F4C47FE1F9}"/>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419350" y="2997200"/>
            <a:ext cx="6921500" cy="3384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スライド番号プレースホルダー 1">
            <a:extLst>
              <a:ext uri="{FF2B5EF4-FFF2-40B4-BE49-F238E27FC236}">
                <a16:creationId xmlns:a16="http://schemas.microsoft.com/office/drawing/2014/main" id="{A6BD9DFB-E32D-4F95-9052-A666B86F14FE}"/>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spcBef>
                <a:spcPct val="0"/>
              </a:spcBef>
              <a:buFontTx/>
              <a:buNone/>
            </a:pPr>
            <a:fld id="{12CEC251-BD03-40E0-80A2-5D457E2D5FF7}" type="slidenum">
              <a:rPr lang="ja-JP" altLang="en-US" sz="1200">
                <a:solidFill>
                  <a:srgbClr val="898989"/>
                </a:solidFill>
              </a:rPr>
              <a:pPr>
                <a:spcBef>
                  <a:spcPct val="0"/>
                </a:spcBef>
                <a:buFontTx/>
                <a:buNone/>
              </a:pPr>
              <a:t>33</a:t>
            </a:fld>
            <a:endParaRPr lang="ja-JP" altLang="en-US" sz="1200">
              <a:solidFill>
                <a:srgbClr val="898989"/>
              </a:solidFill>
            </a:endParaRPr>
          </a:p>
        </p:txBody>
      </p:sp>
      <p:sp>
        <p:nvSpPr>
          <p:cNvPr id="34819" name="テキスト ボックス 2">
            <a:extLst>
              <a:ext uri="{FF2B5EF4-FFF2-40B4-BE49-F238E27FC236}">
                <a16:creationId xmlns:a16="http://schemas.microsoft.com/office/drawing/2014/main" id="{AE7612ED-77FC-4300-9C49-208FC46B58E0}"/>
              </a:ext>
            </a:extLst>
          </p:cNvPr>
          <p:cNvSpPr txBox="1">
            <a:spLocks noChangeArrowheads="1"/>
          </p:cNvSpPr>
          <p:nvPr/>
        </p:nvSpPr>
        <p:spPr bwMode="auto">
          <a:xfrm>
            <a:off x="2640014" y="1052514"/>
            <a:ext cx="6192837" cy="4802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eaLnBrk="1" hangingPunct="1">
              <a:spcBef>
                <a:spcPct val="0"/>
              </a:spcBef>
              <a:buFontTx/>
              <a:buNone/>
            </a:pPr>
            <a:r>
              <a:rPr lang="ja-JP" altLang="en-US" sz="1800"/>
              <a:t>　</a:t>
            </a:r>
            <a:r>
              <a:rPr lang="en-US" altLang="ja-JP" sz="1800"/>
              <a:t>1.</a:t>
            </a:r>
            <a:r>
              <a:rPr lang="ja-JP" altLang="en-US" sz="1800"/>
              <a:t>　施設の安全確認と使用</a:t>
            </a:r>
          </a:p>
          <a:p>
            <a:pPr eaLnBrk="1" hangingPunct="1">
              <a:spcBef>
                <a:spcPct val="0"/>
              </a:spcBef>
              <a:buFontTx/>
              <a:buNone/>
            </a:pPr>
            <a:r>
              <a:rPr lang="ja-JP" altLang="en-US" sz="1800"/>
              <a:t>　　　　チェックする項目、使用許可の判断基準</a:t>
            </a:r>
          </a:p>
          <a:p>
            <a:pPr eaLnBrk="1" hangingPunct="1">
              <a:spcBef>
                <a:spcPct val="0"/>
              </a:spcBef>
              <a:buFontTx/>
              <a:buNone/>
            </a:pPr>
            <a:r>
              <a:rPr lang="ja-JP" altLang="en-US" sz="1800"/>
              <a:t>　</a:t>
            </a:r>
            <a:r>
              <a:rPr lang="en-US" altLang="ja-JP" sz="1800"/>
              <a:t>2.</a:t>
            </a:r>
            <a:r>
              <a:rPr lang="ja-JP" altLang="en-US" sz="1800"/>
              <a:t>　本部の立ち上げ</a:t>
            </a:r>
          </a:p>
          <a:p>
            <a:pPr eaLnBrk="1" hangingPunct="1">
              <a:spcBef>
                <a:spcPct val="0"/>
              </a:spcBef>
              <a:buFontTx/>
              <a:buNone/>
            </a:pPr>
            <a:r>
              <a:rPr lang="ja-JP" altLang="en-US" sz="1800"/>
              <a:t>　　　　情報の収集についての確認</a:t>
            </a:r>
          </a:p>
          <a:p>
            <a:pPr eaLnBrk="1" hangingPunct="1">
              <a:spcBef>
                <a:spcPct val="0"/>
              </a:spcBef>
              <a:buFontTx/>
              <a:buNone/>
            </a:pPr>
            <a:r>
              <a:rPr lang="ja-JP" altLang="en-US" sz="1800"/>
              <a:t>　　　　備蓄物資の確認と使用、不足物資の調達について</a:t>
            </a:r>
          </a:p>
          <a:p>
            <a:pPr eaLnBrk="1" hangingPunct="1">
              <a:spcBef>
                <a:spcPct val="0"/>
              </a:spcBef>
              <a:buFontTx/>
              <a:buNone/>
            </a:pPr>
            <a:r>
              <a:rPr lang="ja-JP" altLang="en-US" sz="1800"/>
              <a:t>　　　　会議の持ち方</a:t>
            </a:r>
          </a:p>
          <a:p>
            <a:pPr eaLnBrk="1" hangingPunct="1">
              <a:spcBef>
                <a:spcPct val="0"/>
              </a:spcBef>
              <a:buFontTx/>
              <a:buNone/>
            </a:pPr>
            <a:r>
              <a:rPr lang="ja-JP" altLang="en-US" sz="1800"/>
              <a:t>　　　　指揮命令系統の確認と決済の裁量について</a:t>
            </a:r>
          </a:p>
          <a:p>
            <a:pPr eaLnBrk="1" hangingPunct="1">
              <a:spcBef>
                <a:spcPct val="0"/>
              </a:spcBef>
              <a:buFontTx/>
              <a:buNone/>
            </a:pPr>
            <a:r>
              <a:rPr lang="ja-JP" altLang="en-US" sz="1800"/>
              <a:t>　</a:t>
            </a:r>
            <a:r>
              <a:rPr lang="en-US" altLang="ja-JP" sz="1800"/>
              <a:t>3.</a:t>
            </a:r>
            <a:r>
              <a:rPr lang="ja-JP" altLang="en-US" sz="1800"/>
              <a:t>　安否確認</a:t>
            </a:r>
          </a:p>
          <a:p>
            <a:pPr eaLnBrk="1" hangingPunct="1">
              <a:spcBef>
                <a:spcPct val="0"/>
              </a:spcBef>
              <a:buFontTx/>
              <a:buNone/>
            </a:pPr>
            <a:r>
              <a:rPr lang="ja-JP" altLang="en-US" sz="1800"/>
              <a:t>　　　　電話が使えるときと使えないときとに分けた対応</a:t>
            </a:r>
          </a:p>
          <a:p>
            <a:pPr eaLnBrk="1" hangingPunct="1">
              <a:spcBef>
                <a:spcPct val="0"/>
              </a:spcBef>
              <a:buFontTx/>
              <a:buNone/>
            </a:pPr>
            <a:r>
              <a:rPr lang="ja-JP" altLang="en-US" sz="1800"/>
              <a:t>　　　　確認すべき内容</a:t>
            </a:r>
          </a:p>
          <a:p>
            <a:pPr eaLnBrk="1" hangingPunct="1">
              <a:spcBef>
                <a:spcPct val="0"/>
              </a:spcBef>
              <a:buFontTx/>
              <a:buNone/>
            </a:pPr>
            <a:r>
              <a:rPr lang="ja-JP" altLang="en-US" sz="1800"/>
              <a:t>　</a:t>
            </a:r>
            <a:r>
              <a:rPr lang="en-US" altLang="ja-JP" sz="1800"/>
              <a:t>4.</a:t>
            </a:r>
            <a:r>
              <a:rPr lang="ja-JP" altLang="en-US" sz="1800"/>
              <a:t>　福祉避難所</a:t>
            </a:r>
          </a:p>
          <a:p>
            <a:pPr eaLnBrk="1" hangingPunct="1">
              <a:spcBef>
                <a:spcPct val="0"/>
              </a:spcBef>
              <a:buFontTx/>
              <a:buNone/>
            </a:pPr>
            <a:r>
              <a:rPr lang="ja-JP" altLang="en-US" sz="1800"/>
              <a:t>　　　　開設手順</a:t>
            </a:r>
          </a:p>
          <a:p>
            <a:pPr eaLnBrk="1" hangingPunct="1">
              <a:spcBef>
                <a:spcPct val="0"/>
              </a:spcBef>
              <a:buFontTx/>
              <a:buNone/>
            </a:pPr>
            <a:r>
              <a:rPr lang="ja-JP" altLang="en-US" sz="1800"/>
              <a:t>　　　　運営内容</a:t>
            </a:r>
          </a:p>
          <a:p>
            <a:pPr eaLnBrk="1" hangingPunct="1">
              <a:spcBef>
                <a:spcPct val="0"/>
              </a:spcBef>
              <a:buFontTx/>
              <a:buNone/>
            </a:pPr>
            <a:r>
              <a:rPr lang="ja-JP" altLang="en-US" sz="1800"/>
              <a:t>　　　　閉鎖基準</a:t>
            </a:r>
          </a:p>
          <a:p>
            <a:pPr eaLnBrk="1" hangingPunct="1">
              <a:spcBef>
                <a:spcPct val="0"/>
              </a:spcBef>
              <a:buFontTx/>
              <a:buNone/>
            </a:pPr>
            <a:r>
              <a:rPr lang="ja-JP" altLang="en-US" sz="1800"/>
              <a:t>　</a:t>
            </a:r>
            <a:r>
              <a:rPr lang="en-US" altLang="ja-JP" sz="1800"/>
              <a:t>5.</a:t>
            </a:r>
            <a:r>
              <a:rPr lang="ja-JP" altLang="en-US" sz="1800"/>
              <a:t>　各事業の継続方法</a:t>
            </a:r>
            <a:endParaRPr lang="en-US" altLang="ja-JP" sz="1800"/>
          </a:p>
          <a:p>
            <a:pPr eaLnBrk="1" hangingPunct="1">
              <a:spcBef>
                <a:spcPct val="0"/>
              </a:spcBef>
              <a:buFontTx/>
              <a:buNone/>
            </a:pPr>
            <a:r>
              <a:rPr lang="ja-JP" altLang="en-US" sz="1800"/>
              <a:t>　　　　事業の中止、再開の基準</a:t>
            </a:r>
            <a:endParaRPr lang="en-US" altLang="ja-JP" sz="1800"/>
          </a:p>
          <a:p>
            <a:pPr eaLnBrk="1" hangingPunct="1">
              <a:spcBef>
                <a:spcPct val="0"/>
              </a:spcBef>
              <a:buFontTx/>
              <a:buNone/>
            </a:pPr>
            <a:r>
              <a:rPr lang="ja-JP" altLang="en-US" sz="1800"/>
              <a:t>　　　　利用者への連絡</a:t>
            </a:r>
          </a:p>
        </p:txBody>
      </p:sp>
      <p:sp>
        <p:nvSpPr>
          <p:cNvPr id="34820" name="テキスト ボックス 3">
            <a:extLst>
              <a:ext uri="{FF2B5EF4-FFF2-40B4-BE49-F238E27FC236}">
                <a16:creationId xmlns:a16="http://schemas.microsoft.com/office/drawing/2014/main" id="{DAAA718F-4A02-4157-8276-427CA61AEA43}"/>
              </a:ext>
            </a:extLst>
          </p:cNvPr>
          <p:cNvSpPr txBox="1">
            <a:spLocks noChangeArrowheads="1"/>
          </p:cNvSpPr>
          <p:nvPr/>
        </p:nvSpPr>
        <p:spPr bwMode="auto">
          <a:xfrm>
            <a:off x="2247900" y="549275"/>
            <a:ext cx="4465638"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eaLnBrk="1" hangingPunct="1">
              <a:spcBef>
                <a:spcPct val="0"/>
              </a:spcBef>
              <a:buFontTx/>
              <a:buNone/>
            </a:pPr>
            <a:r>
              <a:rPr lang="ja-JP" altLang="en-US" sz="2000">
                <a:solidFill>
                  <a:srgbClr val="C00000"/>
                </a:solidFill>
              </a:rPr>
              <a:t>ＢＣＰにおける災害時スターターキット</a:t>
            </a: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テキスト ボックス 3">
            <a:extLst>
              <a:ext uri="{FF2B5EF4-FFF2-40B4-BE49-F238E27FC236}">
                <a16:creationId xmlns:a16="http://schemas.microsoft.com/office/drawing/2014/main" id="{7160AE98-B851-48D3-8087-442E44ECF207}"/>
              </a:ext>
            </a:extLst>
          </p:cNvPr>
          <p:cNvSpPr txBox="1">
            <a:spLocks noChangeArrowheads="1"/>
          </p:cNvSpPr>
          <p:nvPr/>
        </p:nvSpPr>
        <p:spPr bwMode="auto">
          <a:xfrm>
            <a:off x="2279650" y="765175"/>
            <a:ext cx="7570788"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eaLnBrk="1" hangingPunct="1">
              <a:spcBef>
                <a:spcPct val="0"/>
              </a:spcBef>
              <a:buFontTx/>
              <a:buNone/>
            </a:pPr>
            <a:r>
              <a:rPr lang="ja-JP" altLang="en-US" b="1">
                <a:latin typeface="メイリオ" panose="020B0604030504040204" pitchFamily="50" charset="-128"/>
                <a:ea typeface="メイリオ" panose="020B0604030504040204" pitchFamily="50" charset="-128"/>
              </a:rPr>
              <a:t>災害対策として最低必要なことは何か？</a:t>
            </a:r>
          </a:p>
        </p:txBody>
      </p:sp>
      <p:sp>
        <p:nvSpPr>
          <p:cNvPr id="5" name="テキスト ボックス 4">
            <a:extLst>
              <a:ext uri="{FF2B5EF4-FFF2-40B4-BE49-F238E27FC236}">
                <a16:creationId xmlns:a16="http://schemas.microsoft.com/office/drawing/2014/main" id="{2C9FEC26-EE1C-40AD-A2AF-CEBA6C7871FB}"/>
              </a:ext>
            </a:extLst>
          </p:cNvPr>
          <p:cNvSpPr txBox="1"/>
          <p:nvPr/>
        </p:nvSpPr>
        <p:spPr>
          <a:xfrm>
            <a:off x="2260601" y="1700213"/>
            <a:ext cx="8069263" cy="4432300"/>
          </a:xfrm>
          <a:prstGeom prst="rect">
            <a:avLst/>
          </a:prstGeom>
          <a:noFill/>
        </p:spPr>
        <p:txBody>
          <a:bodyPr wrap="none">
            <a:spAutoFit/>
          </a:bodyPr>
          <a:lstStyle/>
          <a:p>
            <a:pPr eaLnBrk="1" hangingPunct="1">
              <a:defRPr/>
            </a:pPr>
            <a:r>
              <a:rPr lang="en-US" altLang="ja-JP" sz="2400" b="1" dirty="0">
                <a:solidFill>
                  <a:srgbClr val="C00000"/>
                </a:solidFill>
                <a:latin typeface="メイリオ" panose="020B0604030504040204" pitchFamily="50" charset="-128"/>
                <a:ea typeface="メイリオ" panose="020B0604030504040204" pitchFamily="50" charset="-128"/>
                <a:cs typeface="メイリオ" panose="020B0604030504040204" pitchFamily="50" charset="-128"/>
              </a:rPr>
              <a:t>1.</a:t>
            </a:r>
            <a:r>
              <a:rPr lang="ja-JP" altLang="en-US" sz="2400" b="1" dirty="0">
                <a:solidFill>
                  <a:srgbClr val="C00000"/>
                </a:solidFill>
                <a:latin typeface="メイリオ" panose="020B0604030504040204" pitchFamily="50" charset="-128"/>
                <a:ea typeface="メイリオ" panose="020B0604030504040204" pitchFamily="50" charset="-128"/>
                <a:cs typeface="メイリオ" panose="020B0604030504040204" pitchFamily="50" charset="-128"/>
              </a:rPr>
              <a:t>必要人員の確保</a:t>
            </a:r>
          </a:p>
          <a:p>
            <a:pPr marL="265113">
              <a:defRPr/>
            </a:pPr>
            <a:r>
              <a:rPr lang="ja-JP" altLang="en-US" b="1" dirty="0">
                <a:latin typeface="メイリオ" panose="020B0604030504040204" pitchFamily="50" charset="-128"/>
                <a:ea typeface="メイリオ" panose="020B0604030504040204" pitchFamily="50" charset="-128"/>
                <a:cs typeface="メイリオ" panose="020B0604030504040204" pitchFamily="50" charset="-128"/>
              </a:rPr>
              <a:t>近隣の人たちや自治会などの協力をもらう</a:t>
            </a:r>
          </a:p>
          <a:p>
            <a:pPr eaLnBrk="1" hangingPunct="1">
              <a:defRPr/>
            </a:pPr>
            <a:endParaRPr lang="ja-JP" altLang="en-US" sz="2400" b="1" dirty="0">
              <a:solidFill>
                <a:srgbClr val="C00000"/>
              </a:solidFill>
              <a:latin typeface="メイリオ" panose="020B0604030504040204" pitchFamily="50" charset="-128"/>
              <a:ea typeface="メイリオ" panose="020B0604030504040204" pitchFamily="50" charset="-128"/>
              <a:cs typeface="メイリオ" panose="020B0604030504040204" pitchFamily="50" charset="-128"/>
            </a:endParaRPr>
          </a:p>
          <a:p>
            <a:pPr eaLnBrk="1" hangingPunct="1">
              <a:defRPr/>
            </a:pPr>
            <a:endParaRPr lang="ja-JP" altLang="en-US" sz="2400" b="1" dirty="0">
              <a:solidFill>
                <a:srgbClr val="C00000"/>
              </a:solidFill>
              <a:latin typeface="メイリオ" panose="020B0604030504040204" pitchFamily="50" charset="-128"/>
              <a:ea typeface="メイリオ" panose="020B0604030504040204" pitchFamily="50" charset="-128"/>
              <a:cs typeface="メイリオ" panose="020B0604030504040204" pitchFamily="50" charset="-128"/>
            </a:endParaRPr>
          </a:p>
          <a:p>
            <a:pPr eaLnBrk="1" hangingPunct="1">
              <a:defRPr/>
            </a:pPr>
            <a:r>
              <a:rPr lang="en-US" altLang="ja-JP" sz="2400" b="1" dirty="0">
                <a:solidFill>
                  <a:srgbClr val="C00000"/>
                </a:solidFill>
                <a:latin typeface="メイリオ" panose="020B0604030504040204" pitchFamily="50" charset="-128"/>
                <a:ea typeface="メイリオ" panose="020B0604030504040204" pitchFamily="50" charset="-128"/>
                <a:cs typeface="メイリオ" panose="020B0604030504040204" pitchFamily="50" charset="-128"/>
              </a:rPr>
              <a:t>2.</a:t>
            </a:r>
            <a:r>
              <a:rPr lang="ja-JP" altLang="en-US" sz="2400" b="1" dirty="0">
                <a:solidFill>
                  <a:srgbClr val="C00000"/>
                </a:solidFill>
                <a:latin typeface="メイリオ" panose="020B0604030504040204" pitchFamily="50" charset="-128"/>
                <a:ea typeface="メイリオ" panose="020B0604030504040204" pitchFamily="50" charset="-128"/>
                <a:cs typeface="メイリオ" panose="020B0604030504040204" pitchFamily="50" charset="-128"/>
              </a:rPr>
              <a:t>利用者状況の把握と避難方法の確保</a:t>
            </a:r>
          </a:p>
          <a:p>
            <a:pPr marL="265113">
              <a:defRPr/>
            </a:pPr>
            <a:r>
              <a:rPr lang="ja-JP" altLang="en-US" b="1" dirty="0">
                <a:latin typeface="メイリオ" panose="020B0604030504040204" pitchFamily="50" charset="-128"/>
                <a:ea typeface="メイリオ" panose="020B0604030504040204" pitchFamily="50" charset="-128"/>
                <a:cs typeface="メイリオ" panose="020B0604030504040204" pitchFamily="50" charset="-128"/>
              </a:rPr>
              <a:t>あらかじめ家族状況や他のサービス利用状況、避難先の有無を聞いておく</a:t>
            </a:r>
          </a:p>
          <a:p>
            <a:pPr marL="265113">
              <a:defRPr/>
            </a:pPr>
            <a:r>
              <a:rPr lang="ja-JP" altLang="en-US" b="1" dirty="0">
                <a:latin typeface="メイリオ" panose="020B0604030504040204" pitchFamily="50" charset="-128"/>
                <a:ea typeface="メイリオ" panose="020B0604030504040204" pitchFamily="50" charset="-128"/>
                <a:cs typeface="メイリオ" panose="020B0604030504040204" pitchFamily="50" charset="-128"/>
              </a:rPr>
              <a:t>避難先が確定していない人についてどうすればよいか話し合っておく</a:t>
            </a:r>
          </a:p>
          <a:p>
            <a:pPr eaLnBrk="1" hangingPunct="1">
              <a:defRPr/>
            </a:pPr>
            <a:endParaRPr lang="ja-JP" altLang="en-US" sz="2400" b="1" dirty="0">
              <a:solidFill>
                <a:srgbClr val="C00000"/>
              </a:solidFill>
              <a:latin typeface="メイリオ" panose="020B0604030504040204" pitchFamily="50" charset="-128"/>
              <a:ea typeface="メイリオ" panose="020B0604030504040204" pitchFamily="50" charset="-128"/>
              <a:cs typeface="メイリオ" panose="020B0604030504040204" pitchFamily="50" charset="-128"/>
            </a:endParaRPr>
          </a:p>
          <a:p>
            <a:pPr eaLnBrk="1" hangingPunct="1">
              <a:defRPr/>
            </a:pPr>
            <a:endParaRPr lang="ja-JP" altLang="en-US" sz="2400" b="1" dirty="0">
              <a:solidFill>
                <a:srgbClr val="C00000"/>
              </a:solidFill>
              <a:latin typeface="メイリオ" panose="020B0604030504040204" pitchFamily="50" charset="-128"/>
              <a:ea typeface="メイリオ" panose="020B0604030504040204" pitchFamily="50" charset="-128"/>
              <a:cs typeface="メイリオ" panose="020B0604030504040204" pitchFamily="50" charset="-128"/>
            </a:endParaRPr>
          </a:p>
          <a:p>
            <a:pPr eaLnBrk="1" hangingPunct="1">
              <a:defRPr/>
            </a:pPr>
            <a:r>
              <a:rPr lang="en-US" altLang="ja-JP" sz="2400" b="1" dirty="0">
                <a:solidFill>
                  <a:srgbClr val="C00000"/>
                </a:solidFill>
                <a:latin typeface="メイリオ" panose="020B0604030504040204" pitchFamily="50" charset="-128"/>
                <a:ea typeface="メイリオ" panose="020B0604030504040204" pitchFamily="50" charset="-128"/>
                <a:cs typeface="メイリオ" panose="020B0604030504040204" pitchFamily="50" charset="-128"/>
              </a:rPr>
              <a:t>3.</a:t>
            </a:r>
            <a:r>
              <a:rPr lang="ja-JP" altLang="en-US" sz="2400" b="1" dirty="0">
                <a:solidFill>
                  <a:srgbClr val="C00000"/>
                </a:solidFill>
                <a:latin typeface="メイリオ" panose="020B0604030504040204" pitchFamily="50" charset="-128"/>
                <a:ea typeface="メイリオ" panose="020B0604030504040204" pitchFamily="50" charset="-128"/>
                <a:cs typeface="メイリオ" panose="020B0604030504040204" pitchFamily="50" charset="-128"/>
              </a:rPr>
              <a:t>最低必要な備蓄品の確保</a:t>
            </a:r>
          </a:p>
          <a:p>
            <a:pPr marL="265113">
              <a:defRPr/>
            </a:pPr>
            <a:r>
              <a:rPr lang="ja-JP" altLang="en-US" b="1" dirty="0">
                <a:latin typeface="メイリオ" panose="020B0604030504040204" pitchFamily="50" charset="-128"/>
                <a:ea typeface="メイリオ" panose="020B0604030504040204" pitchFamily="50" charset="-128"/>
                <a:cs typeface="メイリオ" panose="020B0604030504040204" pitchFamily="50" charset="-128"/>
              </a:rPr>
              <a:t>トイレ対策をまず考える</a:t>
            </a:r>
          </a:p>
          <a:p>
            <a:pPr marL="265113">
              <a:defRPr/>
            </a:pPr>
            <a:r>
              <a:rPr lang="ja-JP" altLang="en-US" b="1" dirty="0">
                <a:latin typeface="メイリオ" panose="020B0604030504040204" pitchFamily="50" charset="-128"/>
                <a:ea typeface="メイリオ" panose="020B0604030504040204" pitchFamily="50" charset="-128"/>
                <a:cs typeface="メイリオ" panose="020B0604030504040204" pitchFamily="50" charset="-128"/>
              </a:rPr>
              <a:t>水や食料は防災用のもでなくてかまわないので、ある程度置いておく</a:t>
            </a:r>
          </a:p>
          <a:p>
            <a:pPr eaLnBrk="1" hangingPunct="1">
              <a:defRPr/>
            </a:pPr>
            <a:endParaRPr lang="ja-JP" altLang="en-US" sz="2400" b="1" dirty="0">
              <a:solidFill>
                <a:srgbClr val="C00000"/>
              </a:solidFill>
              <a:latin typeface="メイリオ" panose="020B0604030504040204" pitchFamily="50" charset="-128"/>
              <a:ea typeface="メイリオ" panose="020B0604030504040204" pitchFamily="50" charset="-128"/>
              <a:cs typeface="メイリオ" panose="020B0604030504040204" pitchFamily="50" charset="-128"/>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テキスト ボックス 3">
            <a:extLst>
              <a:ext uri="{FF2B5EF4-FFF2-40B4-BE49-F238E27FC236}">
                <a16:creationId xmlns:a16="http://schemas.microsoft.com/office/drawing/2014/main" id="{402468CA-16EB-4C5A-9C92-334E4F5B7BCC}"/>
              </a:ext>
            </a:extLst>
          </p:cNvPr>
          <p:cNvSpPr txBox="1"/>
          <p:nvPr/>
        </p:nvSpPr>
        <p:spPr>
          <a:xfrm>
            <a:off x="420952" y="337081"/>
            <a:ext cx="3439848" cy="369332"/>
          </a:xfrm>
          <a:prstGeom prst="rect">
            <a:avLst/>
          </a:prstGeom>
          <a:solidFill>
            <a:srgbClr val="92D050"/>
          </a:solidFill>
        </p:spPr>
        <p:txBody>
          <a:bodyPr wrap="square">
            <a:spAutoFit/>
          </a:bodyPr>
          <a:lstStyle/>
          <a:p>
            <a:pPr>
              <a:defRPr/>
            </a:pPr>
            <a:r>
              <a:rPr lang="ja-JP" altLang="en-US" dirty="0"/>
              <a:t>今後のスライド説明について</a:t>
            </a:r>
          </a:p>
        </p:txBody>
      </p:sp>
      <p:sp>
        <p:nvSpPr>
          <p:cNvPr id="5" name="テキスト ボックス 4">
            <a:extLst>
              <a:ext uri="{FF2B5EF4-FFF2-40B4-BE49-F238E27FC236}">
                <a16:creationId xmlns:a16="http://schemas.microsoft.com/office/drawing/2014/main" id="{1A0B6EF8-6C40-4F4F-84AD-9D96A37B2796}"/>
              </a:ext>
            </a:extLst>
          </p:cNvPr>
          <p:cNvSpPr txBox="1"/>
          <p:nvPr/>
        </p:nvSpPr>
        <p:spPr>
          <a:xfrm>
            <a:off x="787400" y="1219201"/>
            <a:ext cx="7814733" cy="369332"/>
          </a:xfrm>
          <a:prstGeom prst="rect">
            <a:avLst/>
          </a:prstGeom>
          <a:noFill/>
        </p:spPr>
        <p:txBody>
          <a:bodyPr wrap="square" rtlCol="0">
            <a:spAutoFit/>
          </a:bodyPr>
          <a:lstStyle/>
          <a:p>
            <a:r>
              <a:rPr kumimoji="1" lang="ja-JP" altLang="en-US" dirty="0"/>
              <a:t>これから厚生労働省のひな型にそって、私独自の見解を示していきます。</a:t>
            </a:r>
          </a:p>
        </p:txBody>
      </p:sp>
      <p:sp>
        <p:nvSpPr>
          <p:cNvPr id="6" name="テキスト ボックス 5">
            <a:extLst>
              <a:ext uri="{FF2B5EF4-FFF2-40B4-BE49-F238E27FC236}">
                <a16:creationId xmlns:a16="http://schemas.microsoft.com/office/drawing/2014/main" id="{7AC641E2-78DD-4239-A4B9-4DF5E7955E07}"/>
              </a:ext>
            </a:extLst>
          </p:cNvPr>
          <p:cNvSpPr txBox="1"/>
          <p:nvPr/>
        </p:nvSpPr>
        <p:spPr>
          <a:xfrm>
            <a:off x="787399" y="1896271"/>
            <a:ext cx="7814733" cy="646331"/>
          </a:xfrm>
          <a:prstGeom prst="rect">
            <a:avLst/>
          </a:prstGeom>
          <a:noFill/>
        </p:spPr>
        <p:txBody>
          <a:bodyPr wrap="square" rtlCol="0">
            <a:spAutoFit/>
          </a:bodyPr>
          <a:lstStyle/>
          <a:p>
            <a:r>
              <a:rPr kumimoji="1" lang="ja-JP" altLang="en-US" dirty="0"/>
              <a:t>これが正解というものでもありませんが、できるだけ必要最小限の書き込みでＢＣＰを作成するのが狙いです。</a:t>
            </a:r>
          </a:p>
        </p:txBody>
      </p:sp>
      <p:sp>
        <p:nvSpPr>
          <p:cNvPr id="7" name="テキスト ボックス 6">
            <a:extLst>
              <a:ext uri="{FF2B5EF4-FFF2-40B4-BE49-F238E27FC236}">
                <a16:creationId xmlns:a16="http://schemas.microsoft.com/office/drawing/2014/main" id="{FDD1658A-E5DA-48D5-BE61-36DE31F0228F}"/>
              </a:ext>
            </a:extLst>
          </p:cNvPr>
          <p:cNvSpPr txBox="1"/>
          <p:nvPr/>
        </p:nvSpPr>
        <p:spPr>
          <a:xfrm>
            <a:off x="787398" y="3059668"/>
            <a:ext cx="7814733" cy="923330"/>
          </a:xfrm>
          <a:prstGeom prst="rect">
            <a:avLst/>
          </a:prstGeom>
          <a:noFill/>
        </p:spPr>
        <p:txBody>
          <a:bodyPr wrap="square" rtlCol="0">
            <a:spAutoFit/>
          </a:bodyPr>
          <a:lstStyle/>
          <a:p>
            <a:r>
              <a:rPr kumimoji="1" lang="ja-JP" altLang="en-US" dirty="0"/>
              <a:t>絶対必要なものは赤枠で囲んでいます。</a:t>
            </a:r>
            <a:endParaRPr kumimoji="1" lang="en-US" altLang="ja-JP" dirty="0"/>
          </a:p>
          <a:p>
            <a:r>
              <a:rPr lang="ja-JP" altLang="en-US" dirty="0"/>
              <a:t>とりあえず書き込むか、代替えのもので済む場合は緑枠で囲んでいます。</a:t>
            </a:r>
            <a:endParaRPr lang="en-US" altLang="ja-JP" dirty="0"/>
          </a:p>
          <a:p>
            <a:r>
              <a:rPr kumimoji="1" lang="ja-JP" altLang="en-US" dirty="0"/>
              <a:t>不要なものは青枠で囲んでいます。</a:t>
            </a:r>
          </a:p>
        </p:txBody>
      </p:sp>
      <p:sp>
        <p:nvSpPr>
          <p:cNvPr id="8" name="テキスト ボックス 7">
            <a:extLst>
              <a:ext uri="{FF2B5EF4-FFF2-40B4-BE49-F238E27FC236}">
                <a16:creationId xmlns:a16="http://schemas.microsoft.com/office/drawing/2014/main" id="{A1FAB2D6-9BAA-489A-9E58-582099BAF951}"/>
              </a:ext>
            </a:extLst>
          </p:cNvPr>
          <p:cNvSpPr txBox="1"/>
          <p:nvPr/>
        </p:nvSpPr>
        <p:spPr>
          <a:xfrm>
            <a:off x="1016000" y="4834468"/>
            <a:ext cx="1126067" cy="369332"/>
          </a:xfrm>
          <a:prstGeom prst="rect">
            <a:avLst/>
          </a:prstGeom>
          <a:noFill/>
        </p:spPr>
        <p:txBody>
          <a:bodyPr wrap="square" rtlCol="0">
            <a:spAutoFit/>
          </a:bodyPr>
          <a:lstStyle/>
          <a:p>
            <a:r>
              <a:rPr kumimoji="1" lang="ja-JP" altLang="en-US" dirty="0"/>
              <a:t>絶対必要</a:t>
            </a:r>
          </a:p>
        </p:txBody>
      </p:sp>
      <p:sp>
        <p:nvSpPr>
          <p:cNvPr id="9" name="正方形/長方形 8">
            <a:extLst>
              <a:ext uri="{FF2B5EF4-FFF2-40B4-BE49-F238E27FC236}">
                <a16:creationId xmlns:a16="http://schemas.microsoft.com/office/drawing/2014/main" id="{0E02B529-7F5A-4CE3-86F0-846D5F43916E}"/>
              </a:ext>
            </a:extLst>
          </p:cNvPr>
          <p:cNvSpPr/>
          <p:nvPr/>
        </p:nvSpPr>
        <p:spPr>
          <a:xfrm>
            <a:off x="1083733" y="4254530"/>
            <a:ext cx="990600" cy="491067"/>
          </a:xfrm>
          <a:prstGeom prst="rect">
            <a:avLst/>
          </a:prstGeom>
          <a:solidFill>
            <a:schemeClr val="bg1"/>
          </a:solid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 name="正方形/長方形 9">
            <a:extLst>
              <a:ext uri="{FF2B5EF4-FFF2-40B4-BE49-F238E27FC236}">
                <a16:creationId xmlns:a16="http://schemas.microsoft.com/office/drawing/2014/main" id="{E134AD6D-3698-4DE7-A475-3312C4EB8FBE}"/>
              </a:ext>
            </a:extLst>
          </p:cNvPr>
          <p:cNvSpPr/>
          <p:nvPr/>
        </p:nvSpPr>
        <p:spPr>
          <a:xfrm>
            <a:off x="3704164" y="4239399"/>
            <a:ext cx="990600" cy="491067"/>
          </a:xfrm>
          <a:prstGeom prst="rect">
            <a:avLst/>
          </a:prstGeom>
          <a:solidFill>
            <a:schemeClr val="bg1"/>
          </a:solid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 name="正方形/長方形 10">
            <a:extLst>
              <a:ext uri="{FF2B5EF4-FFF2-40B4-BE49-F238E27FC236}">
                <a16:creationId xmlns:a16="http://schemas.microsoft.com/office/drawing/2014/main" id="{0D1B9FD2-BEA9-45F6-9BA7-5B99BD2A59D9}"/>
              </a:ext>
            </a:extLst>
          </p:cNvPr>
          <p:cNvSpPr/>
          <p:nvPr/>
        </p:nvSpPr>
        <p:spPr>
          <a:xfrm>
            <a:off x="6278033" y="4239398"/>
            <a:ext cx="990600" cy="491067"/>
          </a:xfrm>
          <a:prstGeom prst="rect">
            <a:avLst/>
          </a:prstGeom>
          <a:solidFill>
            <a:schemeClr val="bg1"/>
          </a:solidFill>
          <a:ln w="28575">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 name="テキスト ボックス 11">
            <a:extLst>
              <a:ext uri="{FF2B5EF4-FFF2-40B4-BE49-F238E27FC236}">
                <a16:creationId xmlns:a16="http://schemas.microsoft.com/office/drawing/2014/main" id="{FEF5B533-A8D3-4A72-98DB-95C961702217}"/>
              </a:ext>
            </a:extLst>
          </p:cNvPr>
          <p:cNvSpPr txBox="1"/>
          <p:nvPr/>
        </p:nvSpPr>
        <p:spPr>
          <a:xfrm>
            <a:off x="3039533" y="4892657"/>
            <a:ext cx="2243667" cy="646331"/>
          </a:xfrm>
          <a:prstGeom prst="rect">
            <a:avLst/>
          </a:prstGeom>
          <a:noFill/>
        </p:spPr>
        <p:txBody>
          <a:bodyPr wrap="square" rtlCol="0">
            <a:spAutoFit/>
          </a:bodyPr>
          <a:lstStyle/>
          <a:p>
            <a:r>
              <a:rPr kumimoji="1" lang="ja-JP" altLang="en-US" dirty="0"/>
              <a:t>とりあえず書き込むまたは代替えを準備</a:t>
            </a:r>
          </a:p>
        </p:txBody>
      </p:sp>
      <p:sp>
        <p:nvSpPr>
          <p:cNvPr id="13" name="テキスト ボックス 12">
            <a:extLst>
              <a:ext uri="{FF2B5EF4-FFF2-40B4-BE49-F238E27FC236}">
                <a16:creationId xmlns:a16="http://schemas.microsoft.com/office/drawing/2014/main" id="{E5CB28BD-FE92-4A02-A7F5-823503138A91}"/>
              </a:ext>
            </a:extLst>
          </p:cNvPr>
          <p:cNvSpPr txBox="1"/>
          <p:nvPr/>
        </p:nvSpPr>
        <p:spPr>
          <a:xfrm>
            <a:off x="6424081" y="4892657"/>
            <a:ext cx="698503" cy="369332"/>
          </a:xfrm>
          <a:prstGeom prst="rect">
            <a:avLst/>
          </a:prstGeom>
          <a:noFill/>
        </p:spPr>
        <p:txBody>
          <a:bodyPr wrap="square" rtlCol="0">
            <a:spAutoFit/>
          </a:bodyPr>
          <a:lstStyle/>
          <a:p>
            <a:r>
              <a:rPr kumimoji="1" lang="ja-JP" altLang="en-US" dirty="0"/>
              <a:t>不要</a:t>
            </a:r>
          </a:p>
        </p:txBody>
      </p:sp>
    </p:spTree>
    <p:extLst>
      <p:ext uri="{BB962C8B-B14F-4D97-AF65-F5344CB8AC3E}">
        <p14:creationId xmlns:p14="http://schemas.microsoft.com/office/powerpoint/2010/main" val="79639910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accent4">
            <a:lumMod val="60000"/>
            <a:lumOff val="40000"/>
          </a:schemeClr>
        </a:solidFill>
        <a:effectLst/>
      </p:bgPr>
    </p:bg>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F4A6421E-0A07-49C2-B5F9-09C583CEEE43}"/>
              </a:ext>
            </a:extLst>
          </p:cNvPr>
          <p:cNvSpPr>
            <a:spLocks noGrp="1"/>
          </p:cNvSpPr>
          <p:nvPr>
            <p:ph type="title"/>
          </p:nvPr>
        </p:nvSpPr>
        <p:spPr>
          <a:xfrm>
            <a:off x="3471333" y="2439458"/>
            <a:ext cx="6214534" cy="1810809"/>
          </a:xfrm>
        </p:spPr>
        <p:txBody>
          <a:bodyPr>
            <a:normAutofit/>
          </a:bodyPr>
          <a:lstStyle/>
          <a:p>
            <a:r>
              <a:rPr lang="zh-TW" altLang="en-US" dirty="0">
                <a:latin typeface="HGP明朝B" panose="02020800000000000000" pitchFamily="18" charset="-128"/>
                <a:ea typeface="HGP明朝B" panose="02020800000000000000" pitchFamily="18" charset="-128"/>
              </a:rPr>
              <a:t>厚生労働省業務継続計画</a:t>
            </a:r>
            <a:r>
              <a:rPr kumimoji="1" lang="ja-JP" altLang="en-US" dirty="0">
                <a:latin typeface="HGP明朝B" panose="02020800000000000000" pitchFamily="18" charset="-128"/>
                <a:ea typeface="HGP明朝B" panose="02020800000000000000" pitchFamily="18" charset="-128"/>
              </a:rPr>
              <a:t>ひな形の解説</a:t>
            </a:r>
          </a:p>
        </p:txBody>
      </p:sp>
    </p:spTree>
    <p:extLst>
      <p:ext uri="{BB962C8B-B14F-4D97-AF65-F5344CB8AC3E}">
        <p14:creationId xmlns:p14="http://schemas.microsoft.com/office/powerpoint/2010/main" val="131314328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図 15">
            <a:extLst>
              <a:ext uri="{FF2B5EF4-FFF2-40B4-BE49-F238E27FC236}">
                <a16:creationId xmlns:a16="http://schemas.microsoft.com/office/drawing/2014/main" id="{10837C32-769D-4191-B41A-2D9245D41560}"/>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5087939" y="585789"/>
            <a:ext cx="5329237" cy="4975225"/>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17" name="テキスト ボックス 16">
            <a:extLst>
              <a:ext uri="{FF2B5EF4-FFF2-40B4-BE49-F238E27FC236}">
                <a16:creationId xmlns:a16="http://schemas.microsoft.com/office/drawing/2014/main" id="{A818AF8D-B638-4DB1-8C10-4B8FB99638C3}"/>
              </a:ext>
            </a:extLst>
          </p:cNvPr>
          <p:cNvSpPr txBox="1"/>
          <p:nvPr/>
        </p:nvSpPr>
        <p:spPr>
          <a:xfrm>
            <a:off x="420952" y="337081"/>
            <a:ext cx="2996671" cy="369332"/>
          </a:xfrm>
          <a:prstGeom prst="rect">
            <a:avLst/>
          </a:prstGeom>
          <a:solidFill>
            <a:schemeClr val="accent4">
              <a:lumMod val="60000"/>
              <a:lumOff val="40000"/>
            </a:schemeClr>
          </a:solidFill>
        </p:spPr>
        <p:txBody>
          <a:bodyPr wrap="square">
            <a:spAutoFit/>
          </a:bodyPr>
          <a:lstStyle/>
          <a:p>
            <a:pPr>
              <a:defRPr/>
            </a:pPr>
            <a:r>
              <a:rPr lang="ja-JP" altLang="en-US" dirty="0"/>
              <a:t>１．総論について</a:t>
            </a:r>
          </a:p>
        </p:txBody>
      </p:sp>
      <p:sp>
        <p:nvSpPr>
          <p:cNvPr id="11268" name="テキスト ボックス 17">
            <a:extLst>
              <a:ext uri="{FF2B5EF4-FFF2-40B4-BE49-F238E27FC236}">
                <a16:creationId xmlns:a16="http://schemas.microsoft.com/office/drawing/2014/main" id="{A8CA6F05-518B-42CC-812E-FEB2A949D2B7}"/>
              </a:ext>
            </a:extLst>
          </p:cNvPr>
          <p:cNvSpPr txBox="1">
            <a:spLocks noChangeArrowheads="1"/>
          </p:cNvSpPr>
          <p:nvPr/>
        </p:nvSpPr>
        <p:spPr bwMode="auto">
          <a:xfrm>
            <a:off x="1919288" y="1196975"/>
            <a:ext cx="2520950" cy="738188"/>
          </a:xfrm>
          <a:prstGeom prst="rect">
            <a:avLst/>
          </a:prstGeom>
          <a:noFill/>
          <a:ln w="9525">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spcBef>
                <a:spcPct val="0"/>
              </a:spcBef>
              <a:buFontTx/>
              <a:buNone/>
            </a:pPr>
            <a:r>
              <a:rPr lang="ja-JP" altLang="en-US" sz="1400"/>
              <a:t>基本方針は、丸写しでも構わない。目的は事業所によって変わるものではないので。</a:t>
            </a:r>
          </a:p>
        </p:txBody>
      </p:sp>
      <p:sp>
        <p:nvSpPr>
          <p:cNvPr id="11269" name="テキスト ボックス 18">
            <a:extLst>
              <a:ext uri="{FF2B5EF4-FFF2-40B4-BE49-F238E27FC236}">
                <a16:creationId xmlns:a16="http://schemas.microsoft.com/office/drawing/2014/main" id="{5AAF1DBF-26A7-469B-975A-C41FF6DF9612}"/>
              </a:ext>
            </a:extLst>
          </p:cNvPr>
          <p:cNvSpPr txBox="1">
            <a:spLocks noChangeArrowheads="1"/>
          </p:cNvSpPr>
          <p:nvPr/>
        </p:nvSpPr>
        <p:spPr bwMode="auto">
          <a:xfrm>
            <a:off x="1895475" y="3644900"/>
            <a:ext cx="2520950" cy="738664"/>
          </a:xfrm>
          <a:prstGeom prst="rect">
            <a:avLst/>
          </a:prstGeom>
          <a:noFill/>
          <a:ln w="9525">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spcBef>
                <a:spcPct val="0"/>
              </a:spcBef>
              <a:buFontTx/>
              <a:buNone/>
            </a:pPr>
            <a:r>
              <a:rPr lang="ja-JP" altLang="en-US" sz="1400"/>
              <a:t>推進体制について、責任者はトップでなくてもよい。</a:t>
            </a:r>
            <a:endParaRPr lang="en-US" altLang="ja-JP" sz="1400"/>
          </a:p>
          <a:p>
            <a:pPr>
              <a:spcBef>
                <a:spcPct val="0"/>
              </a:spcBef>
              <a:buFontTx/>
              <a:buNone/>
            </a:pPr>
            <a:r>
              <a:rPr lang="ja-JP" altLang="en-US" sz="1400"/>
              <a:t>実際に進めていける体制を書く。</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図 4">
            <a:extLst>
              <a:ext uri="{FF2B5EF4-FFF2-40B4-BE49-F238E27FC236}">
                <a16:creationId xmlns:a16="http://schemas.microsoft.com/office/drawing/2014/main" id="{21B7345E-AAF5-4A38-8B4C-38FA7136C6A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99834" y="1058862"/>
            <a:ext cx="8096250" cy="5722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テキスト ボックス 5">
            <a:extLst>
              <a:ext uri="{FF2B5EF4-FFF2-40B4-BE49-F238E27FC236}">
                <a16:creationId xmlns:a16="http://schemas.microsoft.com/office/drawing/2014/main" id="{7C7EFCA4-3313-4CE5-9A33-40A74CB46702}"/>
              </a:ext>
            </a:extLst>
          </p:cNvPr>
          <p:cNvSpPr txBox="1"/>
          <p:nvPr/>
        </p:nvSpPr>
        <p:spPr>
          <a:xfrm>
            <a:off x="592669" y="336551"/>
            <a:ext cx="3191932" cy="646331"/>
          </a:xfrm>
          <a:prstGeom prst="rect">
            <a:avLst/>
          </a:prstGeom>
          <a:solidFill>
            <a:schemeClr val="accent4">
              <a:lumMod val="40000"/>
              <a:lumOff val="60000"/>
            </a:schemeClr>
          </a:solidFill>
        </p:spPr>
        <p:txBody>
          <a:bodyPr wrap="square">
            <a:spAutoFit/>
          </a:bodyPr>
          <a:lstStyle/>
          <a:p>
            <a:pPr>
              <a:defRPr/>
            </a:pPr>
            <a:r>
              <a:rPr lang="ja-JP" altLang="en-US" dirty="0"/>
              <a:t>（３）リスクの確認</a:t>
            </a:r>
            <a:endParaRPr lang="en-US" altLang="ja-JP" dirty="0"/>
          </a:p>
          <a:p>
            <a:pPr>
              <a:defRPr/>
            </a:pPr>
            <a:r>
              <a:rPr lang="ja-JP" altLang="en-US" dirty="0"/>
              <a:t>ハザードマップの例（地震）</a:t>
            </a:r>
          </a:p>
        </p:txBody>
      </p:sp>
      <p:sp>
        <p:nvSpPr>
          <p:cNvPr id="12292" name="正方形/長方形 1">
            <a:extLst>
              <a:ext uri="{FF2B5EF4-FFF2-40B4-BE49-F238E27FC236}">
                <a16:creationId xmlns:a16="http://schemas.microsoft.com/office/drawing/2014/main" id="{40C3748F-165D-4A1C-9834-8085C404CA86}"/>
              </a:ext>
            </a:extLst>
          </p:cNvPr>
          <p:cNvSpPr>
            <a:spLocks noChangeArrowheads="1"/>
          </p:cNvSpPr>
          <p:nvPr/>
        </p:nvSpPr>
        <p:spPr bwMode="auto">
          <a:xfrm>
            <a:off x="592669" y="2051748"/>
            <a:ext cx="2184398" cy="17543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spcBef>
                <a:spcPct val="0"/>
              </a:spcBef>
              <a:buFontTx/>
              <a:buNone/>
            </a:pPr>
            <a:r>
              <a:rPr lang="ja-JP" altLang="en-US" sz="1200" dirty="0"/>
              <a:t>３）リスクの把握</a:t>
            </a:r>
          </a:p>
          <a:p>
            <a:pPr>
              <a:spcBef>
                <a:spcPct val="0"/>
              </a:spcBef>
              <a:buFontTx/>
              <a:buNone/>
            </a:pPr>
            <a:r>
              <a:rPr lang="ja-JP" altLang="en-US" sz="1200" dirty="0"/>
              <a:t>（１）ハザードマップや地域防災計画の確認</a:t>
            </a:r>
          </a:p>
          <a:p>
            <a:pPr>
              <a:spcBef>
                <a:spcPct val="0"/>
              </a:spcBef>
              <a:buFontTx/>
              <a:buNone/>
            </a:pPr>
            <a:r>
              <a:rPr lang="ja-JP" altLang="en-US" sz="1200" dirty="0"/>
              <a:t>施設・事業所が所在する市区町村のハザードマップ・地域防災計画等を掲載する（多い場合は別紙として巻末に添付する）。地域の特性によって掲載するハザードマップは異なる。</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テキスト ボックス 3">
            <a:extLst>
              <a:ext uri="{FF2B5EF4-FFF2-40B4-BE49-F238E27FC236}">
                <a16:creationId xmlns:a16="http://schemas.microsoft.com/office/drawing/2014/main" id="{12A62077-5510-4613-AE19-355D8FF2C316}"/>
              </a:ext>
            </a:extLst>
          </p:cNvPr>
          <p:cNvSpPr txBox="1"/>
          <p:nvPr/>
        </p:nvSpPr>
        <p:spPr>
          <a:xfrm>
            <a:off x="401110" y="337106"/>
            <a:ext cx="3214157" cy="646331"/>
          </a:xfrm>
          <a:prstGeom prst="rect">
            <a:avLst/>
          </a:prstGeom>
          <a:solidFill>
            <a:schemeClr val="accent4">
              <a:lumMod val="40000"/>
              <a:lumOff val="60000"/>
            </a:schemeClr>
          </a:solidFill>
        </p:spPr>
        <p:txBody>
          <a:bodyPr wrap="square">
            <a:spAutoFit/>
          </a:bodyPr>
          <a:lstStyle/>
          <a:p>
            <a:pPr>
              <a:defRPr/>
            </a:pPr>
            <a:r>
              <a:rPr lang="ja-JP" altLang="en-US" dirty="0"/>
              <a:t>（３）リスクの確認</a:t>
            </a:r>
            <a:endParaRPr lang="en-US" altLang="ja-JP" dirty="0"/>
          </a:p>
          <a:p>
            <a:pPr>
              <a:defRPr/>
            </a:pPr>
            <a:r>
              <a:rPr lang="ja-JP" altLang="en-US" dirty="0"/>
              <a:t>ハザードマップの例（水害）</a:t>
            </a:r>
          </a:p>
        </p:txBody>
      </p:sp>
      <p:pic>
        <p:nvPicPr>
          <p:cNvPr id="13315" name="図 7">
            <a:extLst>
              <a:ext uri="{FF2B5EF4-FFF2-40B4-BE49-F238E27FC236}">
                <a16:creationId xmlns:a16="http://schemas.microsoft.com/office/drawing/2014/main" id="{F497C8F0-2D04-4A5D-857B-927F36572C7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67933" y="983437"/>
            <a:ext cx="8365068" cy="58415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図 2">
            <a:extLst>
              <a:ext uri="{FF2B5EF4-FFF2-40B4-BE49-F238E27FC236}">
                <a16:creationId xmlns:a16="http://schemas.microsoft.com/office/drawing/2014/main" id="{20D8F5D3-A46F-4385-9DE0-EB7630DB3E2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422884" y="0"/>
            <a:ext cx="4849565" cy="6858000"/>
          </a:xfrm>
          <a:prstGeom prst="rect">
            <a:avLst/>
          </a:prstGeom>
        </p:spPr>
      </p:pic>
      <p:sp>
        <p:nvSpPr>
          <p:cNvPr id="4" name="テキスト ボックス 3">
            <a:extLst>
              <a:ext uri="{FF2B5EF4-FFF2-40B4-BE49-F238E27FC236}">
                <a16:creationId xmlns:a16="http://schemas.microsoft.com/office/drawing/2014/main" id="{2D2EE622-FE92-402B-A046-6DC3616DBB37}"/>
              </a:ext>
            </a:extLst>
          </p:cNvPr>
          <p:cNvSpPr txBox="1"/>
          <p:nvPr/>
        </p:nvSpPr>
        <p:spPr>
          <a:xfrm>
            <a:off x="739777" y="370973"/>
            <a:ext cx="1630890" cy="369332"/>
          </a:xfrm>
          <a:prstGeom prst="rect">
            <a:avLst/>
          </a:prstGeom>
          <a:solidFill>
            <a:schemeClr val="accent4">
              <a:lumMod val="40000"/>
              <a:lumOff val="60000"/>
            </a:schemeClr>
          </a:solidFill>
        </p:spPr>
        <p:txBody>
          <a:bodyPr wrap="square">
            <a:spAutoFit/>
          </a:bodyPr>
          <a:lstStyle/>
          <a:p>
            <a:pPr>
              <a:defRPr/>
            </a:pPr>
            <a:r>
              <a:rPr lang="ja-JP" altLang="en-US" dirty="0"/>
              <a:t>被害想定など</a:t>
            </a:r>
          </a:p>
        </p:txBody>
      </p:sp>
      <p:sp>
        <p:nvSpPr>
          <p:cNvPr id="5" name="テキスト ボックス 17">
            <a:extLst>
              <a:ext uri="{FF2B5EF4-FFF2-40B4-BE49-F238E27FC236}">
                <a16:creationId xmlns:a16="http://schemas.microsoft.com/office/drawing/2014/main" id="{E5294C7E-14DF-4E04-9705-CEA90664E21B}"/>
              </a:ext>
            </a:extLst>
          </p:cNvPr>
          <p:cNvSpPr txBox="1">
            <a:spLocks noChangeArrowheads="1"/>
          </p:cNvSpPr>
          <p:nvPr/>
        </p:nvSpPr>
        <p:spPr bwMode="auto">
          <a:xfrm>
            <a:off x="1919288" y="1196975"/>
            <a:ext cx="2520950" cy="2246769"/>
          </a:xfrm>
          <a:prstGeom prst="rect">
            <a:avLst/>
          </a:prstGeom>
          <a:noFill/>
          <a:ln w="9525">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spcBef>
                <a:spcPct val="0"/>
              </a:spcBef>
              <a:buFontTx/>
              <a:buNone/>
            </a:pPr>
            <a:r>
              <a:rPr lang="ja-JP" altLang="en-US" sz="1400" dirty="0"/>
              <a:t>被害想定については記入はするが、大地震が想定される場合は</a:t>
            </a:r>
            <a:endParaRPr lang="en-US" altLang="ja-JP" sz="1400" dirty="0"/>
          </a:p>
          <a:p>
            <a:pPr>
              <a:spcBef>
                <a:spcPct val="0"/>
              </a:spcBef>
              <a:buFontTx/>
              <a:buNone/>
            </a:pPr>
            <a:r>
              <a:rPr lang="ja-JP" altLang="en-US" sz="1400" dirty="0"/>
              <a:t>道路・・・寸断</a:t>
            </a:r>
            <a:endParaRPr lang="en-US" altLang="ja-JP" sz="1400" dirty="0"/>
          </a:p>
          <a:p>
            <a:pPr>
              <a:spcBef>
                <a:spcPct val="0"/>
              </a:spcBef>
              <a:buFontTx/>
              <a:buNone/>
            </a:pPr>
            <a:r>
              <a:rPr lang="ja-JP" altLang="en-US" sz="1400" dirty="0"/>
              <a:t>橋梁・・・崩落</a:t>
            </a:r>
            <a:endParaRPr lang="en-US" altLang="ja-JP" sz="1400" dirty="0"/>
          </a:p>
          <a:p>
            <a:pPr>
              <a:spcBef>
                <a:spcPct val="0"/>
              </a:spcBef>
              <a:buFontTx/>
              <a:buNone/>
            </a:pPr>
            <a:r>
              <a:rPr lang="ja-JP" altLang="en-US" sz="1400" dirty="0"/>
              <a:t>鉄道・・・運行休止</a:t>
            </a:r>
            <a:endParaRPr lang="en-US" altLang="ja-JP" sz="1400" dirty="0"/>
          </a:p>
          <a:p>
            <a:pPr>
              <a:spcBef>
                <a:spcPct val="0"/>
              </a:spcBef>
              <a:buFontTx/>
              <a:buNone/>
            </a:pPr>
            <a:r>
              <a:rPr lang="ja-JP" altLang="en-US" sz="1400" dirty="0"/>
              <a:t>ライフライン</a:t>
            </a:r>
            <a:r>
              <a:rPr lang="en-US" altLang="ja-JP" sz="1400" dirty="0"/>
              <a:t>…</a:t>
            </a:r>
            <a:r>
              <a:rPr lang="ja-JP" altLang="en-US" sz="1400" dirty="0"/>
              <a:t>すべて停止</a:t>
            </a:r>
            <a:endParaRPr lang="en-US" altLang="ja-JP" sz="1400" dirty="0"/>
          </a:p>
          <a:p>
            <a:pPr>
              <a:spcBef>
                <a:spcPct val="0"/>
              </a:spcBef>
              <a:buFontTx/>
              <a:buNone/>
            </a:pPr>
            <a:r>
              <a:rPr lang="ja-JP" altLang="en-US" sz="1400" dirty="0"/>
              <a:t>となる。</a:t>
            </a:r>
            <a:endParaRPr lang="en-US" altLang="ja-JP" sz="1400" dirty="0"/>
          </a:p>
          <a:p>
            <a:pPr>
              <a:spcBef>
                <a:spcPct val="0"/>
              </a:spcBef>
              <a:buFontTx/>
              <a:buNone/>
            </a:pPr>
            <a:r>
              <a:rPr lang="ja-JP" altLang="en-US" sz="1400" dirty="0"/>
              <a:t>ここも記入は必要だが重視すべき項目ではない。</a:t>
            </a:r>
          </a:p>
        </p:txBody>
      </p:sp>
      <p:sp>
        <p:nvSpPr>
          <p:cNvPr id="6" name="矢印: 右 5">
            <a:extLst>
              <a:ext uri="{FF2B5EF4-FFF2-40B4-BE49-F238E27FC236}">
                <a16:creationId xmlns:a16="http://schemas.microsoft.com/office/drawing/2014/main" id="{C57FAB8E-B89F-4BC8-9B6F-26E844652A70}"/>
              </a:ext>
            </a:extLst>
          </p:cNvPr>
          <p:cNvSpPr/>
          <p:nvPr/>
        </p:nvSpPr>
        <p:spPr>
          <a:xfrm>
            <a:off x="6356352" y="4860396"/>
            <a:ext cx="358775" cy="2159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
        <p:nvSpPr>
          <p:cNvPr id="7" name="テキスト ボックス 18">
            <a:extLst>
              <a:ext uri="{FF2B5EF4-FFF2-40B4-BE49-F238E27FC236}">
                <a16:creationId xmlns:a16="http://schemas.microsoft.com/office/drawing/2014/main" id="{DE2434EE-E5B1-4B5B-AB74-83D3F759AE58}"/>
              </a:ext>
            </a:extLst>
          </p:cNvPr>
          <p:cNvSpPr txBox="1">
            <a:spLocks noChangeArrowheads="1"/>
          </p:cNvSpPr>
          <p:nvPr/>
        </p:nvSpPr>
        <p:spPr bwMode="auto">
          <a:xfrm>
            <a:off x="3438526" y="4715934"/>
            <a:ext cx="2520950" cy="523875"/>
          </a:xfrm>
          <a:prstGeom prst="rect">
            <a:avLst/>
          </a:prstGeom>
          <a:noFill/>
          <a:ln w="9525">
            <a:solidFill>
              <a:srgbClr val="0070C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spcBef>
                <a:spcPct val="0"/>
              </a:spcBef>
              <a:buFontTx/>
              <a:buNone/>
            </a:pPr>
            <a:r>
              <a:rPr lang="ja-JP" altLang="en-US" sz="1400"/>
              <a:t>何日目に復旧するかはあまり重要ではない。</a:t>
            </a:r>
          </a:p>
        </p:txBody>
      </p:sp>
    </p:spTree>
    <p:extLst>
      <p:ext uri="{BB962C8B-B14F-4D97-AF65-F5344CB8AC3E}">
        <p14:creationId xmlns:p14="http://schemas.microsoft.com/office/powerpoint/2010/main" val="2245078906"/>
      </p:ext>
    </p:extLst>
  </p:cSld>
  <p:clrMapOvr>
    <a:masterClrMapping/>
  </p:clrMapOvr>
</p:sld>
</file>

<file path=ppt/theme/theme1.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908</TotalTime>
  <Words>2322</Words>
  <Application>Microsoft Office PowerPoint</Application>
  <PresentationFormat>ワイド画面</PresentationFormat>
  <Paragraphs>193</Paragraphs>
  <Slides>34</Slides>
  <Notes>0</Notes>
  <HiddenSlides>0</HiddenSlides>
  <MMClips>0</MMClips>
  <ScaleCrop>false</ScaleCrop>
  <HeadingPairs>
    <vt:vector size="8" baseType="variant">
      <vt:variant>
        <vt:lpstr>使用されているフォント</vt:lpstr>
      </vt:variant>
      <vt:variant>
        <vt:i4>7</vt:i4>
      </vt:variant>
      <vt:variant>
        <vt:lpstr>テーマ</vt:lpstr>
      </vt:variant>
      <vt:variant>
        <vt:i4>1</vt:i4>
      </vt:variant>
      <vt:variant>
        <vt:lpstr>埋め込まれた OLE サーバー</vt:lpstr>
      </vt:variant>
      <vt:variant>
        <vt:i4>1</vt:i4>
      </vt:variant>
      <vt:variant>
        <vt:lpstr>スライド タイトル</vt:lpstr>
      </vt:variant>
      <vt:variant>
        <vt:i4>34</vt:i4>
      </vt:variant>
    </vt:vector>
  </HeadingPairs>
  <TitlesOfParts>
    <vt:vector size="43" baseType="lpstr">
      <vt:lpstr>HGP明朝B</vt:lpstr>
      <vt:lpstr>ＭＳ Ｐゴシック</vt:lpstr>
      <vt:lpstr>メイリオ</vt:lpstr>
      <vt:lpstr>游ゴシック</vt:lpstr>
      <vt:lpstr>游ゴシック Light</vt:lpstr>
      <vt:lpstr>Arial</vt:lpstr>
      <vt:lpstr>Calibri</vt:lpstr>
      <vt:lpstr>Office テーマ</vt:lpstr>
      <vt:lpstr>Worksheet</vt:lpstr>
      <vt:lpstr>PowerPoint プレゼンテーション</vt:lpstr>
      <vt:lpstr>PowerPoint プレゼンテーション</vt:lpstr>
      <vt:lpstr>PowerPoint プレゼンテーション</vt:lpstr>
      <vt:lpstr>PowerPoint プレゼンテーション</vt:lpstr>
      <vt:lpstr>厚生労働省業務継続計画ひな形の解説</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八幡隆司</dc:creator>
  <cp:lastModifiedBy>八幡隆司</cp:lastModifiedBy>
  <cp:revision>40</cp:revision>
  <dcterms:created xsi:type="dcterms:W3CDTF">2021-11-26T06:33:45Z</dcterms:created>
  <dcterms:modified xsi:type="dcterms:W3CDTF">2022-02-01T01:30:18Z</dcterms:modified>
</cp:coreProperties>
</file>